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67" r:id="rId2"/>
    <p:sldId id="268" r:id="rId3"/>
    <p:sldId id="275" r:id="rId4"/>
    <p:sldId id="282" r:id="rId5"/>
    <p:sldId id="289" r:id="rId6"/>
    <p:sldId id="281" r:id="rId7"/>
    <p:sldId id="290" r:id="rId8"/>
    <p:sldId id="293" r:id="rId9"/>
    <p:sldId id="294" r:id="rId10"/>
    <p:sldId id="295" r:id="rId11"/>
    <p:sldId id="286" r:id="rId12"/>
    <p:sldId id="287" r:id="rId13"/>
    <p:sldId id="288" r:id="rId14"/>
    <p:sldId id="296" r:id="rId15"/>
    <p:sldId id="272" r:id="rId16"/>
  </p:sldIdLst>
  <p:sldSz cx="9144000" cy="5143500" type="screen16x9"/>
  <p:notesSz cx="6950075" cy="1106487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C"/>
    <a:srgbClr val="626363"/>
    <a:srgbClr val="0B4581"/>
    <a:srgbClr val="E1EFF6"/>
    <a:srgbClr val="0C4681"/>
    <a:srgbClr val="094581"/>
    <a:srgbClr val="CBBCE4"/>
    <a:srgbClr val="9286D1"/>
    <a:srgbClr val="A2A431"/>
    <a:srgbClr val="A8A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00412-F45A-7943-90BA-C4502BA62E91}" v="25" dt="2024-01-04T22:09:1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64"/>
    <p:restoredTop sz="94762"/>
  </p:normalViewPr>
  <p:slideViewPr>
    <p:cSldViewPr snapToGrid="0" snapToObjects="1">
      <p:cViewPr varScale="1">
        <p:scale>
          <a:sx n="105" d="100"/>
          <a:sy n="105" d="100"/>
        </p:scale>
        <p:origin x="1350"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553244"/>
          </a:xfrm>
          <a:prstGeom prst="rect">
            <a:avLst/>
          </a:prstGeom>
        </p:spPr>
        <p:txBody>
          <a:bodyPr vert="horz" lIns="102934" tIns="51467" rIns="102934" bIns="51467" rtlCol="0"/>
          <a:lstStyle>
            <a:lvl1pPr algn="l">
              <a:defRPr sz="1400"/>
            </a:lvl1pPr>
          </a:lstStyle>
          <a:p>
            <a:endParaRPr lang="es-ES"/>
          </a:p>
        </p:txBody>
      </p:sp>
      <p:sp>
        <p:nvSpPr>
          <p:cNvPr id="3" name="Marcador de fecha 2"/>
          <p:cNvSpPr>
            <a:spLocks noGrp="1"/>
          </p:cNvSpPr>
          <p:nvPr>
            <p:ph type="dt" sz="quarter" idx="1"/>
          </p:nvPr>
        </p:nvSpPr>
        <p:spPr>
          <a:xfrm>
            <a:off x="3936768" y="0"/>
            <a:ext cx="3011699" cy="553244"/>
          </a:xfrm>
          <a:prstGeom prst="rect">
            <a:avLst/>
          </a:prstGeom>
        </p:spPr>
        <p:txBody>
          <a:bodyPr vert="horz" lIns="102934" tIns="51467" rIns="102934" bIns="51467" rtlCol="0"/>
          <a:lstStyle>
            <a:lvl1pPr algn="r">
              <a:defRPr sz="1400"/>
            </a:lvl1pPr>
          </a:lstStyle>
          <a:p>
            <a:fld id="{D3FFF770-35C9-2A40-889A-E5244CA528B0}" type="datetimeFigureOut">
              <a:rPr lang="es-ES" smtClean="0"/>
              <a:t>24/01/2025</a:t>
            </a:fld>
            <a:endParaRPr lang="es-ES"/>
          </a:p>
        </p:txBody>
      </p:sp>
      <p:sp>
        <p:nvSpPr>
          <p:cNvPr id="4" name="Marcador de pie de página 3"/>
          <p:cNvSpPr>
            <a:spLocks noGrp="1"/>
          </p:cNvSpPr>
          <p:nvPr>
            <p:ph type="ftr" sz="quarter" idx="2"/>
          </p:nvPr>
        </p:nvSpPr>
        <p:spPr>
          <a:xfrm>
            <a:off x="0" y="10509711"/>
            <a:ext cx="3011699" cy="553244"/>
          </a:xfrm>
          <a:prstGeom prst="rect">
            <a:avLst/>
          </a:prstGeom>
        </p:spPr>
        <p:txBody>
          <a:bodyPr vert="horz" lIns="102934" tIns="51467" rIns="102934" bIns="51467" rtlCol="0" anchor="b"/>
          <a:lstStyle>
            <a:lvl1pPr algn="l">
              <a:defRPr sz="1400"/>
            </a:lvl1pPr>
          </a:lstStyle>
          <a:p>
            <a:endParaRPr lang="es-ES"/>
          </a:p>
        </p:txBody>
      </p:sp>
      <p:sp>
        <p:nvSpPr>
          <p:cNvPr id="5" name="Marcador de número de diapositiva 4"/>
          <p:cNvSpPr>
            <a:spLocks noGrp="1"/>
          </p:cNvSpPr>
          <p:nvPr>
            <p:ph type="sldNum" sz="quarter" idx="3"/>
          </p:nvPr>
        </p:nvSpPr>
        <p:spPr>
          <a:xfrm>
            <a:off x="3936768" y="10509711"/>
            <a:ext cx="3011699" cy="553244"/>
          </a:xfrm>
          <a:prstGeom prst="rect">
            <a:avLst/>
          </a:prstGeom>
        </p:spPr>
        <p:txBody>
          <a:bodyPr vert="horz" lIns="102934" tIns="51467" rIns="102934" bIns="51467" rtlCol="0" anchor="b"/>
          <a:lstStyle>
            <a:lvl1pPr algn="r">
              <a:defRPr sz="1400"/>
            </a:lvl1pPr>
          </a:lstStyle>
          <a:p>
            <a:fld id="{0AB47898-E04B-1B48-B36A-5B44ADE863DF}" type="slidenum">
              <a:rPr lang="es-ES" smtClean="0"/>
              <a:t>‹Nº›</a:t>
            </a:fld>
            <a:endParaRPr lang="es-ES"/>
          </a:p>
        </p:txBody>
      </p:sp>
    </p:spTree>
    <p:extLst>
      <p:ext uri="{BB962C8B-B14F-4D97-AF65-F5344CB8AC3E}">
        <p14:creationId xmlns:p14="http://schemas.microsoft.com/office/powerpoint/2010/main" val="278490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553244"/>
          </a:xfrm>
          <a:prstGeom prst="rect">
            <a:avLst/>
          </a:prstGeom>
        </p:spPr>
        <p:txBody>
          <a:bodyPr vert="horz" lIns="102934" tIns="51467" rIns="102934" bIns="51467" rtlCol="0"/>
          <a:lstStyle>
            <a:lvl1pPr algn="l">
              <a:defRPr sz="1400"/>
            </a:lvl1pPr>
          </a:lstStyle>
          <a:p>
            <a:endParaRPr lang="es-ES"/>
          </a:p>
        </p:txBody>
      </p:sp>
      <p:sp>
        <p:nvSpPr>
          <p:cNvPr id="3" name="Marcador de fecha 2"/>
          <p:cNvSpPr>
            <a:spLocks noGrp="1"/>
          </p:cNvSpPr>
          <p:nvPr>
            <p:ph type="dt" idx="1"/>
          </p:nvPr>
        </p:nvSpPr>
        <p:spPr>
          <a:xfrm>
            <a:off x="3936768" y="0"/>
            <a:ext cx="3011699" cy="553244"/>
          </a:xfrm>
          <a:prstGeom prst="rect">
            <a:avLst/>
          </a:prstGeom>
        </p:spPr>
        <p:txBody>
          <a:bodyPr vert="horz" lIns="102934" tIns="51467" rIns="102934" bIns="51467" rtlCol="0"/>
          <a:lstStyle>
            <a:lvl1pPr algn="r">
              <a:defRPr sz="1400"/>
            </a:lvl1pPr>
          </a:lstStyle>
          <a:p>
            <a:fld id="{7B09F4EB-0C48-1D4D-BE05-59A7B7BF1EB1}" type="datetimeFigureOut">
              <a:rPr lang="es-ES" smtClean="0"/>
              <a:t>23/01/2025</a:t>
            </a:fld>
            <a:endParaRPr lang="es-ES"/>
          </a:p>
        </p:txBody>
      </p:sp>
      <p:sp>
        <p:nvSpPr>
          <p:cNvPr id="4" name="Marcador de imagen de diapositiva 3"/>
          <p:cNvSpPr>
            <a:spLocks noGrp="1" noRot="1" noChangeAspect="1"/>
          </p:cNvSpPr>
          <p:nvPr>
            <p:ph type="sldImg" idx="2"/>
          </p:nvPr>
        </p:nvSpPr>
        <p:spPr>
          <a:xfrm>
            <a:off x="-212725" y="830263"/>
            <a:ext cx="7375525" cy="4149725"/>
          </a:xfrm>
          <a:prstGeom prst="rect">
            <a:avLst/>
          </a:prstGeom>
          <a:noFill/>
          <a:ln w="12700">
            <a:solidFill>
              <a:prstClr val="black"/>
            </a:solidFill>
          </a:ln>
        </p:spPr>
        <p:txBody>
          <a:bodyPr vert="horz" lIns="102934" tIns="51467" rIns="102934" bIns="51467" rtlCol="0" anchor="ctr"/>
          <a:lstStyle/>
          <a:p>
            <a:endParaRPr lang="es-ES"/>
          </a:p>
        </p:txBody>
      </p:sp>
      <p:sp>
        <p:nvSpPr>
          <p:cNvPr id="5" name="Marcador de notas 4"/>
          <p:cNvSpPr>
            <a:spLocks noGrp="1"/>
          </p:cNvSpPr>
          <p:nvPr>
            <p:ph type="body" sz="quarter" idx="3"/>
          </p:nvPr>
        </p:nvSpPr>
        <p:spPr>
          <a:xfrm>
            <a:off x="695008" y="5255815"/>
            <a:ext cx="5560060" cy="4979194"/>
          </a:xfrm>
          <a:prstGeom prst="rect">
            <a:avLst/>
          </a:prstGeom>
        </p:spPr>
        <p:txBody>
          <a:bodyPr vert="horz" lIns="102934" tIns="51467" rIns="102934" bIns="51467"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10509711"/>
            <a:ext cx="3011699" cy="553244"/>
          </a:xfrm>
          <a:prstGeom prst="rect">
            <a:avLst/>
          </a:prstGeom>
        </p:spPr>
        <p:txBody>
          <a:bodyPr vert="horz" lIns="102934" tIns="51467" rIns="102934" bIns="51467" rtlCol="0" anchor="b"/>
          <a:lstStyle>
            <a:lvl1pPr algn="l">
              <a:defRPr sz="1400"/>
            </a:lvl1pPr>
          </a:lstStyle>
          <a:p>
            <a:endParaRPr lang="es-ES"/>
          </a:p>
        </p:txBody>
      </p:sp>
      <p:sp>
        <p:nvSpPr>
          <p:cNvPr id="7" name="Marcador de número de diapositiva 6"/>
          <p:cNvSpPr>
            <a:spLocks noGrp="1"/>
          </p:cNvSpPr>
          <p:nvPr>
            <p:ph type="sldNum" sz="quarter" idx="5"/>
          </p:nvPr>
        </p:nvSpPr>
        <p:spPr>
          <a:xfrm>
            <a:off x="3936768" y="10509711"/>
            <a:ext cx="3011699" cy="553244"/>
          </a:xfrm>
          <a:prstGeom prst="rect">
            <a:avLst/>
          </a:prstGeom>
        </p:spPr>
        <p:txBody>
          <a:bodyPr vert="horz" lIns="102934" tIns="51467" rIns="102934" bIns="51467" rtlCol="0" anchor="b"/>
          <a:lstStyle>
            <a:lvl1pPr algn="r">
              <a:defRPr sz="1400"/>
            </a:lvl1pPr>
          </a:lstStyle>
          <a:p>
            <a:fld id="{B5C2ACEB-F3A8-8A45-9867-B63159394D57}" type="slidenum">
              <a:rPr lang="es-ES" smtClean="0"/>
              <a:t>‹Nº›</a:t>
            </a:fld>
            <a:endParaRPr lang="es-ES"/>
          </a:p>
        </p:txBody>
      </p:sp>
    </p:spTree>
    <p:extLst>
      <p:ext uri="{BB962C8B-B14F-4D97-AF65-F5344CB8AC3E}">
        <p14:creationId xmlns:p14="http://schemas.microsoft.com/office/powerpoint/2010/main" val="21628544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628650" y="1299939"/>
            <a:ext cx="7886700" cy="506559"/>
          </a:xfrm>
        </p:spPr>
        <p:txBody>
          <a:bodyPr>
            <a:normAutofit/>
          </a:bodyPr>
          <a:lstStyle>
            <a:lvl1pPr algn="ctr">
              <a:defRPr sz="2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PRESENTACIÓN</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161660" y="1861314"/>
            <a:ext cx="4820681" cy="368929"/>
          </a:xfrm>
        </p:spPr>
        <p:txBody>
          <a:bodyPr>
            <a:noAutofit/>
          </a:bodyPr>
          <a:lstStyle>
            <a:lvl1pPr marL="0" indent="0" algn="ctr">
              <a:buNone/>
              <a:defRPr sz="1800">
                <a:solidFill>
                  <a:schemeClr val="bg1"/>
                </a:solidFill>
              </a:defRPr>
            </a:lvl1pPr>
          </a:lstStyle>
          <a:p>
            <a:pPr lvl="0"/>
            <a:r>
              <a:rPr lang="es-MX" dirty="0"/>
              <a:t>Bajada lorem ipsum dolor sit amet</a:t>
            </a:r>
            <a:endParaRPr lang="es-CL" dirty="0"/>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3291468" y="2987600"/>
            <a:ext cx="2561064" cy="1150924"/>
          </a:xfrm>
          <a:prstGeom prst="rect">
            <a:avLst/>
          </a:prstGeom>
        </p:spPr>
      </p:pic>
    </p:spTree>
    <p:extLst>
      <p:ext uri="{BB962C8B-B14F-4D97-AF65-F5344CB8AC3E}">
        <p14:creationId xmlns:p14="http://schemas.microsoft.com/office/powerpoint/2010/main" val="2267023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Imagen con título">
    <p:bg>
      <p:bgPr>
        <a:solidFill>
          <a:schemeClr val="bg2">
            <a:alpha val="3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115C80"/>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5995BFA3-5772-C10C-546F-3F6E8089862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DC517091-3A9E-1D25-638B-EB38784AC686}"/>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145496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rgbClr val="0B458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FFFFFF"/>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EEECE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6"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7E5DAB4E-AF11-8B33-C31E-AF1BBEECD272}"/>
              </a:ext>
            </a:extLst>
          </p:cNvPr>
          <p:cNvPicPr>
            <a:picLocks noChangeAspect="1"/>
          </p:cNvPicPr>
          <p:nvPr userDrawn="1"/>
        </p:nvPicPr>
        <p:blipFill>
          <a:blip r:embed="rId2">
            <a:duotone>
              <a:prstClr val="black"/>
              <a:schemeClr val="accent1">
                <a:tint val="45000"/>
                <a:satMod val="400000"/>
              </a:schemeClr>
            </a:duotone>
            <a:alphaModFix amt="3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704FF3BA-5837-0D25-5C97-9654BAB91A15}"/>
              </a:ext>
            </a:extLst>
          </p:cNvPr>
          <p:cNvPicPr>
            <a:picLocks noChangeAspect="1"/>
          </p:cNvPicPr>
          <p:nvPr userDrawn="1"/>
        </p:nvPicPr>
        <p:blipFill>
          <a:blip r:embed="rId4"/>
          <a:srcRect/>
          <a:stretch/>
        </p:blipFill>
        <p:spPr>
          <a:xfrm>
            <a:off x="8139292" y="154901"/>
            <a:ext cx="752392" cy="749742"/>
          </a:xfrm>
          <a:prstGeom prst="rect">
            <a:avLst/>
          </a:prstGeom>
        </p:spPr>
      </p:pic>
    </p:spTree>
    <p:extLst>
      <p:ext uri="{BB962C8B-B14F-4D97-AF65-F5344CB8AC3E}">
        <p14:creationId xmlns:p14="http://schemas.microsoft.com/office/powerpoint/2010/main" val="272924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Imagen con título">
    <p:bg>
      <p:bgPr>
        <a:solidFill>
          <a:schemeClr val="accent5">
            <a:alpha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0B4581"/>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rgbClr val="0B458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62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7"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FD50D9FC-95A1-2CA6-AB9C-6C7360136635}"/>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C2D1799B-9CC0-243C-82FD-DEF06B7B1624}"/>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414162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659084-D5E4-FEF3-86F9-551DA68C541B}"/>
              </a:ext>
            </a:extLst>
          </p:cNvPr>
          <p:cNvPicPr>
            <a:picLocks noChangeAspect="1"/>
          </p:cNvPicPr>
          <p:nvPr userDrawn="1"/>
        </p:nvPicPr>
        <p:blipFill>
          <a:blip r:embed="rId3"/>
          <a:stretch>
            <a:fillRect/>
          </a:stretch>
        </p:blipFill>
        <p:spPr>
          <a:xfrm>
            <a:off x="3003550" y="1633211"/>
            <a:ext cx="3136900" cy="1409700"/>
          </a:xfrm>
          <a:prstGeom prst="rect">
            <a:avLst/>
          </a:prstGeom>
        </p:spPr>
      </p:pic>
    </p:spTree>
    <p:extLst>
      <p:ext uri="{BB962C8B-B14F-4D97-AF65-F5344CB8AC3E}">
        <p14:creationId xmlns:p14="http://schemas.microsoft.com/office/powerpoint/2010/main" val="4117914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Portadi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628650" y="2257608"/>
            <a:ext cx="7886700" cy="628283"/>
          </a:xfrm>
        </p:spPr>
        <p:txBody>
          <a:bodyPr>
            <a:normAutofit/>
          </a:bodyPr>
          <a:lstStyle>
            <a:lvl1pPr algn="ctr">
              <a:defRPr sz="345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lámina</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3150869" y="2916826"/>
            <a:ext cx="2842262" cy="260054"/>
          </a:xfrm>
        </p:spPr>
        <p:txBody>
          <a:bodyPr>
            <a:normAutofit/>
          </a:bodyPr>
          <a:lstStyle>
            <a:lvl1pPr marL="0" indent="0" algn="ctr">
              <a:buNone/>
              <a:defRPr sz="1500">
                <a:solidFill>
                  <a:srgbClr val="0B4581"/>
                </a:solidFill>
              </a:defRPr>
            </a:lvl1pPr>
          </a:lstStyle>
          <a:p>
            <a:pPr lvl="0"/>
            <a:r>
              <a:rPr lang="es-MX" dirty="0"/>
              <a:t>Bajada de lámina</a:t>
            </a:r>
            <a:endParaRPr lang="es-CL" dirty="0"/>
          </a:p>
        </p:txBody>
      </p:sp>
      <p:pic>
        <p:nvPicPr>
          <p:cNvPr id="4" name="Imagen 3">
            <a:extLst>
              <a:ext uri="{FF2B5EF4-FFF2-40B4-BE49-F238E27FC236}">
                <a16:creationId xmlns:a16="http://schemas.microsoft.com/office/drawing/2014/main" id="{D8589F01-F04E-A170-01A0-788B7F2BB545}"/>
              </a:ext>
            </a:extLst>
          </p:cNvPr>
          <p:cNvPicPr>
            <a:picLocks noChangeAspect="1"/>
          </p:cNvPicPr>
          <p:nvPr userDrawn="1"/>
        </p:nvPicPr>
        <p:blipFill>
          <a:blip r:embed="rId3"/>
          <a:srcRect/>
          <a:stretch/>
        </p:blipFill>
        <p:spPr>
          <a:xfrm>
            <a:off x="3819608" y="257094"/>
            <a:ext cx="1504784" cy="1504784"/>
          </a:xfrm>
          <a:prstGeom prst="rect">
            <a:avLst/>
          </a:prstGeom>
        </p:spPr>
      </p:pic>
    </p:spTree>
    <p:extLst>
      <p:ext uri="{BB962C8B-B14F-4D97-AF65-F5344CB8AC3E}">
        <p14:creationId xmlns:p14="http://schemas.microsoft.com/office/powerpoint/2010/main" val="35308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442263" cy="408170"/>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514455" y="0"/>
            <a:ext cx="8001033" cy="104093"/>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592C3F1B-04C5-895C-CFD7-0D110BF2D071}"/>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5" name="Imagen 4">
            <a:extLst>
              <a:ext uri="{FF2B5EF4-FFF2-40B4-BE49-F238E27FC236}">
                <a16:creationId xmlns:a16="http://schemas.microsoft.com/office/drawing/2014/main" id="{50799E2D-680F-8DF3-1D8C-65A4E622092E}"/>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376691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bg>
      <p:bgPr>
        <a:solidFill>
          <a:schemeClr val="accent5">
            <a:alpha val="40084"/>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638127" cy="408170"/>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514455" y="0"/>
            <a:ext cx="8001033" cy="104093"/>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5"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04A342F0-4F52-2D7B-C265-4114E81E147C}"/>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4" name="Imagen 3">
            <a:extLst>
              <a:ext uri="{FF2B5EF4-FFF2-40B4-BE49-F238E27FC236}">
                <a16:creationId xmlns:a16="http://schemas.microsoft.com/office/drawing/2014/main" id="{3C7974E6-14DE-D18A-D871-C93EDEAB0382}"/>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121079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631809" cy="408170"/>
          </a:xfrm>
          <a:prstGeom prst="rect">
            <a:avLst/>
          </a:prstGeom>
        </p:spPr>
        <p:txBody>
          <a:bodyPr/>
          <a:lstStyle/>
          <a:p>
            <a:r>
              <a:rPr lang="es-ES_tradnl"/>
              <a:t>Clic para editar título</a:t>
            </a:r>
            <a:endParaRPr lang="es-ES"/>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6" name="Marcador de contenido 2"/>
          <p:cNvSpPr>
            <a:spLocks noGrp="1"/>
          </p:cNvSpPr>
          <p:nvPr>
            <p:ph idx="1"/>
          </p:nvPr>
        </p:nvSpPr>
        <p:spPr>
          <a:xfrm>
            <a:off x="457200" y="1200151"/>
            <a:ext cx="3965533"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7" name="Marcador de contenido 2"/>
          <p:cNvSpPr>
            <a:spLocks noGrp="1"/>
          </p:cNvSpPr>
          <p:nvPr>
            <p:ph idx="13"/>
          </p:nvPr>
        </p:nvSpPr>
        <p:spPr>
          <a:xfrm>
            <a:off x="4721267" y="1200151"/>
            <a:ext cx="3965533"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3"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4" name="Imagen 3">
            <a:extLst>
              <a:ext uri="{FF2B5EF4-FFF2-40B4-BE49-F238E27FC236}">
                <a16:creationId xmlns:a16="http://schemas.microsoft.com/office/drawing/2014/main" id="{3186E3E6-57F7-E5E5-4BF8-FDDDF7B9318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5" name="Imagen 4">
            <a:extLst>
              <a:ext uri="{FF2B5EF4-FFF2-40B4-BE49-F238E27FC236}">
                <a16:creationId xmlns:a16="http://schemas.microsoft.com/office/drawing/2014/main" id="{0BE7F781-55E9-DF3B-144C-C3F6E72AE3D7}"/>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392403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094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hasCustomPrompt="1"/>
          </p:nvPr>
        </p:nvSpPr>
        <p:spPr>
          <a:xfrm>
            <a:off x="3789288" y="747287"/>
            <a:ext cx="4352692" cy="395985"/>
          </a:xfrm>
          <a:prstGeom prst="rect">
            <a:avLst/>
          </a:prstGeom>
        </p:spPr>
        <p:txBody>
          <a:bodyPr anchor="t"/>
          <a:lstStyle>
            <a:lvl1pPr algn="l">
              <a:defRPr sz="2400" b="1">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1" y="11383"/>
            <a:ext cx="3465514" cy="5132117"/>
          </a:xfrm>
          <a:prstGeom prst="rect">
            <a:avLst/>
          </a:prstGeom>
          <a:solidFill>
            <a:schemeClr val="bg1">
              <a:lumMod val="85000"/>
            </a:schemeClr>
          </a:solidFill>
        </p:spPr>
        <p:txBody>
          <a:bodyPr/>
          <a:lstStyle>
            <a:lvl1pPr marL="108000" indent="0">
              <a:buNone/>
              <a:defRPr sz="1800">
                <a:solidFill>
                  <a:schemeClr val="tx1">
                    <a:lumMod val="90000"/>
                    <a:lumOff val="10000"/>
                  </a:schemeClr>
                </a:solidFill>
              </a:defRPr>
            </a:lvl1pPr>
            <a:lvl2pPr>
              <a:defRPr sz="1600">
                <a:solidFill>
                  <a:schemeClr val="tx1">
                    <a:lumMod val="90000"/>
                    <a:lumOff val="10000"/>
                  </a:schemeClr>
                </a:solidFill>
              </a:defRPr>
            </a:lvl2pPr>
            <a:lvl3pPr>
              <a:defRPr sz="1400">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2000"/>
            </a:lvl6pPr>
            <a:lvl7pPr>
              <a:defRPr sz="2000"/>
            </a:lvl7pPr>
            <a:lvl8pPr>
              <a:defRPr sz="2000"/>
            </a:lvl8pPr>
            <a:lvl9pPr>
              <a:defRPr sz="2000"/>
            </a:lvl9pPr>
          </a:lstStyle>
          <a:p>
            <a:pPr lvl="0"/>
            <a:endParaRPr lang="es-ES" dirty="0"/>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4" name="Imagen 3">
            <a:extLst>
              <a:ext uri="{FF2B5EF4-FFF2-40B4-BE49-F238E27FC236}">
                <a16:creationId xmlns:a16="http://schemas.microsoft.com/office/drawing/2014/main" id="{FDFE39B0-63CB-8B98-43D0-80BDB23DE0CD}"/>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29499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0C46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p:nvPr>
        </p:nvSpPr>
        <p:spPr>
          <a:xfrm>
            <a:off x="457201" y="1498011"/>
            <a:ext cx="2619757" cy="871538"/>
          </a:xfrm>
          <a:prstGeom prst="rect">
            <a:avLst/>
          </a:prstGeom>
        </p:spPr>
        <p:txBody>
          <a:bodyPr anchor="b"/>
          <a:lstStyle>
            <a:lvl1pPr algn="l">
              <a:defRPr sz="2000" b="1">
                <a:solidFill>
                  <a:srgbClr val="E1EFF6"/>
                </a:solidFill>
              </a:defRPr>
            </a:lvl1pPr>
          </a:lstStyle>
          <a:p>
            <a:r>
              <a:rPr lang="es-ES_tradnl" dirty="0"/>
              <a:t>Clic para editar título</a:t>
            </a:r>
            <a:endParaRPr lang="es-ES" dirty="0"/>
          </a:p>
        </p:txBody>
      </p:sp>
      <p:sp>
        <p:nvSpPr>
          <p:cNvPr id="4" name="Marcador de texto 3"/>
          <p:cNvSpPr>
            <a:spLocks noGrp="1"/>
          </p:cNvSpPr>
          <p:nvPr>
            <p:ph type="body" sz="half" idx="2"/>
          </p:nvPr>
        </p:nvSpPr>
        <p:spPr>
          <a:xfrm>
            <a:off x="457201" y="2445376"/>
            <a:ext cx="2619757" cy="815124"/>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1"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Título 1">
            <a:extLst>
              <a:ext uri="{FF2B5EF4-FFF2-40B4-BE49-F238E27FC236}">
                <a16:creationId xmlns:a16="http://schemas.microsoft.com/office/drawing/2014/main" id="{C62263E8-0747-ACF0-D5FF-54ECA3B7C6F3}"/>
              </a:ext>
            </a:extLst>
          </p:cNvPr>
          <p:cNvSpPr txBox="1">
            <a:spLocks/>
          </p:cNvSpPr>
          <p:nvPr userDrawn="1"/>
        </p:nvSpPr>
        <p:spPr>
          <a:xfrm>
            <a:off x="3789288" y="747287"/>
            <a:ext cx="4352692" cy="395985"/>
          </a:xfrm>
          <a:prstGeom prst="rect">
            <a:avLst/>
          </a:prstGeom>
        </p:spPr>
        <p:txBody>
          <a:bodyPr anchor="t"/>
          <a:lstStyle>
            <a:lvl1pPr algn="l" defTabSz="457200" rtl="0" eaLnBrk="1" latinLnBrk="0" hangingPunct="1">
              <a:spcBef>
                <a:spcPct val="0"/>
              </a:spcBef>
              <a:buNone/>
              <a:defRPr sz="2400" b="1" kern="1200">
                <a:solidFill>
                  <a:srgbClr val="0B4581"/>
                </a:solidFill>
                <a:latin typeface="Cambria"/>
                <a:ea typeface="+mj-ea"/>
                <a:cs typeface="Cambria"/>
              </a:defRPr>
            </a:lvl1pPr>
          </a:lstStyle>
          <a:p>
            <a:r>
              <a:rPr lang="es-ES_tradnl" dirty="0"/>
              <a:t>Clic para editar título</a:t>
            </a:r>
            <a:endParaRPr lang="es-ES" dirty="0"/>
          </a:p>
        </p:txBody>
      </p:sp>
      <p:sp>
        <p:nvSpPr>
          <p:cNvPr id="7" name="Marcador de contenido 2">
            <a:extLst>
              <a:ext uri="{FF2B5EF4-FFF2-40B4-BE49-F238E27FC236}">
                <a16:creationId xmlns:a16="http://schemas.microsoft.com/office/drawing/2014/main" id="{2AFEC00E-CADA-FC49-AA1B-0624D2ABB965}"/>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2" name="Marcador de contenido 2">
            <a:extLst>
              <a:ext uri="{FF2B5EF4-FFF2-40B4-BE49-F238E27FC236}">
                <a16:creationId xmlns:a16="http://schemas.microsoft.com/office/drawing/2014/main" id="{B1EEC7E2-60AB-38FC-04D9-2EF1644D61E2}"/>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13" name="Imagen 12">
            <a:extLst>
              <a:ext uri="{FF2B5EF4-FFF2-40B4-BE49-F238E27FC236}">
                <a16:creationId xmlns:a16="http://schemas.microsoft.com/office/drawing/2014/main" id="{DD18EFCB-4089-15D6-858A-A647288C23EE}"/>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80946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2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E1E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p:nvPr>
        </p:nvSpPr>
        <p:spPr>
          <a:xfrm>
            <a:off x="457201" y="1498011"/>
            <a:ext cx="2619757" cy="871538"/>
          </a:xfrm>
          <a:prstGeom prst="rect">
            <a:avLst/>
          </a:prstGeom>
        </p:spPr>
        <p:txBody>
          <a:bodyPr anchor="b"/>
          <a:lstStyle>
            <a:lvl1pPr algn="l">
              <a:defRPr sz="2000" b="1">
                <a:solidFill>
                  <a:srgbClr val="0C46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3974140" y="976600"/>
            <a:ext cx="4712659" cy="3521921"/>
          </a:xfrm>
          <a:prstGeom prst="rect">
            <a:avLst/>
          </a:prstGeom>
        </p:spPr>
        <p:txBody>
          <a:bodyPr/>
          <a:lstStyle>
            <a:lvl1pPr>
              <a:defRPr sz="1800">
                <a:solidFill>
                  <a:schemeClr val="tx1">
                    <a:lumMod val="90000"/>
                    <a:lumOff val="10000"/>
                  </a:schemeClr>
                </a:solidFill>
              </a:defRPr>
            </a:lvl1pPr>
            <a:lvl2pPr>
              <a:defRPr sz="1600">
                <a:solidFill>
                  <a:schemeClr val="tx1">
                    <a:lumMod val="90000"/>
                    <a:lumOff val="10000"/>
                  </a:schemeClr>
                </a:solidFill>
              </a:defRPr>
            </a:lvl2pPr>
            <a:lvl3pPr>
              <a:defRPr sz="1400">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457201" y="2445376"/>
            <a:ext cx="2619757" cy="815124"/>
          </a:xfrm>
          <a:prstGeom prst="rect">
            <a:avLst/>
          </a:prstGeom>
        </p:spPr>
        <p:txBody>
          <a:bodyPr/>
          <a:lstStyle>
            <a:lvl1pPr marL="0" indent="0">
              <a:buNone/>
              <a:defRPr sz="1400">
                <a:solidFill>
                  <a:srgbClr val="62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7" name="Imagen 6">
            <a:extLst>
              <a:ext uri="{FF2B5EF4-FFF2-40B4-BE49-F238E27FC236}">
                <a16:creationId xmlns:a16="http://schemas.microsoft.com/office/drawing/2014/main" id="{62519785-80CB-D207-7428-13A5E309B2EF}"/>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65586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9D9D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9D9D9C"/>
              </a:solidFill>
            </a:endParaRPr>
          </a:p>
        </p:txBody>
      </p:sp>
      <p:sp>
        <p:nvSpPr>
          <p:cNvPr id="2" name="Título 1"/>
          <p:cNvSpPr>
            <a:spLocks noGrp="1"/>
          </p:cNvSpPr>
          <p:nvPr>
            <p:ph type="title" hasCustomPrompt="1"/>
          </p:nvPr>
        </p:nvSpPr>
        <p:spPr>
          <a:xfrm>
            <a:off x="3789288" y="747287"/>
            <a:ext cx="4352692" cy="395985"/>
          </a:xfrm>
          <a:prstGeom prst="rect">
            <a:avLst/>
          </a:prstGeom>
        </p:spPr>
        <p:txBody>
          <a:bodyPr anchor="t"/>
          <a:lstStyle>
            <a:lvl1pPr algn="l">
              <a:defRPr sz="2400" b="1">
                <a:solidFill>
                  <a:srgbClr val="0B4581"/>
                </a:solidFill>
              </a:defRPr>
            </a:lvl1pPr>
          </a:lstStyle>
          <a:p>
            <a:r>
              <a:rPr lang="es-ES_tradnl" dirty="0"/>
              <a:t>Clic para editar título</a:t>
            </a:r>
            <a:endParaRPr lang="es-ES" dirty="0"/>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sp>
        <p:nvSpPr>
          <p:cNvPr id="3" name="Título 1">
            <a:extLst>
              <a:ext uri="{FF2B5EF4-FFF2-40B4-BE49-F238E27FC236}">
                <a16:creationId xmlns:a16="http://schemas.microsoft.com/office/drawing/2014/main" id="{E197196C-479A-5759-A0C1-A71F7FDE591F}"/>
              </a:ext>
            </a:extLst>
          </p:cNvPr>
          <p:cNvSpPr txBox="1">
            <a:spLocks/>
          </p:cNvSpPr>
          <p:nvPr userDrawn="1"/>
        </p:nvSpPr>
        <p:spPr>
          <a:xfrm>
            <a:off x="457201" y="1498011"/>
            <a:ext cx="2619757" cy="871538"/>
          </a:xfrm>
          <a:prstGeom prst="rect">
            <a:avLst/>
          </a:prstGeom>
        </p:spPr>
        <p:txBody>
          <a:bodyPr anchor="b"/>
          <a:lstStyle>
            <a:lvl1pPr algn="l" defTabSz="457200" rtl="0" eaLnBrk="1" latinLnBrk="0" hangingPunct="1">
              <a:spcBef>
                <a:spcPct val="0"/>
              </a:spcBef>
              <a:buNone/>
              <a:defRPr sz="2000" b="1" kern="1200">
                <a:solidFill>
                  <a:srgbClr val="0C4681"/>
                </a:solidFill>
                <a:latin typeface="Cambria"/>
                <a:ea typeface="+mj-ea"/>
                <a:cs typeface="Cambria"/>
              </a:defRPr>
            </a:lvl1pPr>
          </a:lstStyle>
          <a:p>
            <a:r>
              <a:rPr lang="es-ES_tradnl" dirty="0">
                <a:solidFill>
                  <a:schemeClr val="bg1"/>
                </a:solidFill>
              </a:rPr>
              <a:t>Clic para editar título</a:t>
            </a:r>
            <a:endParaRPr lang="es-ES" dirty="0">
              <a:solidFill>
                <a:schemeClr val="bg1"/>
              </a:solidFill>
            </a:endParaRPr>
          </a:p>
        </p:txBody>
      </p:sp>
      <p:sp>
        <p:nvSpPr>
          <p:cNvPr id="4" name="Marcador de texto 3">
            <a:extLst>
              <a:ext uri="{FF2B5EF4-FFF2-40B4-BE49-F238E27FC236}">
                <a16:creationId xmlns:a16="http://schemas.microsoft.com/office/drawing/2014/main" id="{D9D46C91-8E2D-3F3A-371D-E2B822435ED0}"/>
              </a:ext>
            </a:extLst>
          </p:cNvPr>
          <p:cNvSpPr>
            <a:spLocks noGrp="1"/>
          </p:cNvSpPr>
          <p:nvPr>
            <p:ph type="body" sz="half" idx="2"/>
          </p:nvPr>
        </p:nvSpPr>
        <p:spPr>
          <a:xfrm>
            <a:off x="457201" y="2445376"/>
            <a:ext cx="2619757" cy="815124"/>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pic>
        <p:nvPicPr>
          <p:cNvPr id="11" name="Imagen 10">
            <a:extLst>
              <a:ext uri="{FF2B5EF4-FFF2-40B4-BE49-F238E27FC236}">
                <a16:creationId xmlns:a16="http://schemas.microsoft.com/office/drawing/2014/main" id="{451F0268-2DA6-60E9-C52A-57609DC65ACC}"/>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59006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272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50" r:id="rId3"/>
    <p:sldLayoutId id="2147483664" r:id="rId4"/>
    <p:sldLayoutId id="2147483652" r:id="rId5"/>
    <p:sldLayoutId id="2147483670" r:id="rId6"/>
    <p:sldLayoutId id="2147483656" r:id="rId7"/>
    <p:sldLayoutId id="2147483658" r:id="rId8"/>
    <p:sldLayoutId id="2147483660" r:id="rId9"/>
    <p:sldLayoutId id="2147483663" r:id="rId10"/>
    <p:sldLayoutId id="2147483657" r:id="rId11"/>
    <p:sldLayoutId id="2147483662" r:id="rId12"/>
    <p:sldLayoutId id="2147483671" r:id="rId13"/>
  </p:sldLayoutIdLst>
  <p:hf hdr="0" ftr="0" dt="0"/>
  <p:txStyles>
    <p:titleStyle>
      <a:lvl1pPr algn="l" defTabSz="457200" rtl="0" eaLnBrk="1" latinLnBrk="0" hangingPunct="1">
        <a:spcBef>
          <a:spcPct val="0"/>
        </a:spcBef>
        <a:buNone/>
        <a:defRPr sz="2400" b="1" kern="1200">
          <a:solidFill>
            <a:schemeClr val="accent1"/>
          </a:solidFill>
          <a:latin typeface="Cambria"/>
          <a:ea typeface="+mj-ea"/>
          <a:cs typeface="Cambria"/>
        </a:defRPr>
      </a:lvl1pPr>
    </p:titleStyle>
    <p:bodyStyle>
      <a:lvl1pPr marL="284400" indent="-176400" algn="l" defTabSz="457200" rtl="0" eaLnBrk="1" latinLnBrk="0" hangingPunct="1">
        <a:spcBef>
          <a:spcPct val="20000"/>
        </a:spcBef>
        <a:buFont typeface="Arial"/>
        <a:buChar char="•"/>
        <a:defRPr sz="1800" kern="1200">
          <a:solidFill>
            <a:schemeClr val="tx1"/>
          </a:solidFill>
          <a:latin typeface="Cambria"/>
          <a:ea typeface="+mn-ea"/>
          <a:cs typeface="Cambria"/>
        </a:defRPr>
      </a:lvl1pPr>
      <a:lvl2pPr marL="525600" indent="-140400" algn="l" defTabSz="457200" rtl="0" eaLnBrk="1" latinLnBrk="0" hangingPunct="1">
        <a:spcBef>
          <a:spcPts val="600"/>
        </a:spcBef>
        <a:buSzPct val="80000"/>
        <a:buFont typeface="Lucida Grande"/>
        <a:buChar char="›"/>
        <a:defRPr sz="16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1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FF992-2855-D3B0-27E2-9CB22A10F332}"/>
              </a:ext>
            </a:extLst>
          </p:cNvPr>
          <p:cNvSpPr>
            <a:spLocks noGrp="1"/>
          </p:cNvSpPr>
          <p:nvPr>
            <p:ph type="title"/>
          </p:nvPr>
        </p:nvSpPr>
        <p:spPr>
          <a:xfrm>
            <a:off x="628650" y="1299939"/>
            <a:ext cx="7886700" cy="1342677"/>
          </a:xfrm>
        </p:spPr>
        <p:txBody>
          <a:bodyPr>
            <a:normAutofit fontScale="90000"/>
          </a:bodyPr>
          <a:lstStyle/>
          <a:p>
            <a:r>
              <a:rPr lang="es-MX" dirty="0"/>
              <a:t>TELETRABAJO</a:t>
            </a:r>
            <a:br>
              <a:rPr lang="es-MX" dirty="0"/>
            </a:br>
            <a:r>
              <a:rPr lang="es-MX" dirty="0"/>
              <a:t>TRABAJO A DISTANCIA </a:t>
            </a:r>
            <a:br>
              <a:rPr lang="es-MX" dirty="0"/>
            </a:br>
            <a:r>
              <a:rPr lang="es-MX" dirty="0"/>
              <a:t>2025</a:t>
            </a:r>
            <a:endParaRPr lang="es-CL" dirty="0"/>
          </a:p>
        </p:txBody>
      </p:sp>
    </p:spTree>
    <p:extLst>
      <p:ext uri="{BB962C8B-B14F-4D97-AF65-F5344CB8AC3E}">
        <p14:creationId xmlns:p14="http://schemas.microsoft.com/office/powerpoint/2010/main" val="162686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9914E-0E37-9343-998C-E0DAC7F77483}"/>
              </a:ext>
            </a:extLst>
          </p:cNvPr>
          <p:cNvSpPr>
            <a:spLocks noGrp="1"/>
          </p:cNvSpPr>
          <p:nvPr>
            <p:ph type="title"/>
          </p:nvPr>
        </p:nvSpPr>
        <p:spPr>
          <a:xfrm>
            <a:off x="457200" y="325686"/>
            <a:ext cx="6631809" cy="506417"/>
          </a:xfrm>
        </p:spPr>
        <p:txBody>
          <a:bodyPr/>
          <a:lstStyle/>
          <a:p>
            <a:r>
              <a:rPr lang="es-MX" sz="1600" b="1" kern="100" dirty="0">
                <a:effectLst/>
                <a:latin typeface="Aptos" panose="020B0004020202020204" pitchFamily="34" charset="0"/>
                <a:ea typeface="Aptos" panose="020B0004020202020204" pitchFamily="34" charset="0"/>
                <a:cs typeface="Times New Roman" panose="02020603050405020304" pitchFamily="18" charset="0"/>
              </a:rPr>
              <a:t>Marcación de registro horario: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3" name="Marcador de contenido 2">
            <a:extLst>
              <a:ext uri="{FF2B5EF4-FFF2-40B4-BE49-F238E27FC236}">
                <a16:creationId xmlns:a16="http://schemas.microsoft.com/office/drawing/2014/main" id="{D303A918-4601-D201-B523-A9462546E11D}"/>
              </a:ext>
            </a:extLst>
          </p:cNvPr>
          <p:cNvSpPr>
            <a:spLocks noGrp="1"/>
          </p:cNvSpPr>
          <p:nvPr>
            <p:ph idx="1"/>
          </p:nvPr>
        </p:nvSpPr>
        <p:spPr>
          <a:xfrm>
            <a:off x="457200" y="960119"/>
            <a:ext cx="5404104" cy="3634503"/>
          </a:xfrm>
        </p:spPr>
        <p:txBody>
          <a:bodyPr/>
          <a:lstStyle/>
          <a:p>
            <a:pPr marL="342900" lvl="0" indent="-342900" algn="just">
              <a:lnSpc>
                <a:spcPct val="115000"/>
              </a:lnSpc>
              <a:buFont typeface="Aptos" panose="020B0004020202020204" pitchFamily="34" charset="0"/>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Según artículo 41 de la Ley 21.724, en el párrafo 4, el cual indica que: </a:t>
            </a:r>
            <a:r>
              <a:rPr lang="es-MX" sz="1400" b="1" i="1" kern="100" dirty="0">
                <a:effectLst/>
                <a:latin typeface="Aptos" panose="020B0004020202020204" pitchFamily="34" charset="0"/>
                <a:ea typeface="Aptos" panose="020B0004020202020204" pitchFamily="34" charset="0"/>
                <a:cs typeface="Times New Roman" panose="02020603050405020304" pitchFamily="18" charset="0"/>
              </a:rPr>
              <a:t>“Los servicios deberán implementar un sistema remoto de registro horario de la jornada ordinaria de trabajo para efectos de aplicar la modalidad dispuesta en este artículo”. </a:t>
            </a:r>
          </a:p>
          <a:p>
            <a:pPr marL="342900" lvl="0" indent="-342900" algn="just">
              <a:lnSpc>
                <a:spcPct val="115000"/>
              </a:lnSpc>
              <a:buFont typeface="Aptos" panose="020B0004020202020204" pitchFamily="34" charset="0"/>
              <a:buChar char="-"/>
            </a:pP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Dado lo anterior, el funcionario/a que se acoja a la modalidad de teletrabajo deberá tener la disposición de descargar la aplicación en su teléfono celular de marcación remota a través del sistema BIO E MATCH con el que cuenta el establecimiento, el cual establece una posición georreferenciada del </a:t>
            </a:r>
            <a:r>
              <a:rPr lang="es-MX" sz="1400" b="1" kern="100" dirty="0">
                <a:effectLst/>
                <a:latin typeface="Aptos" panose="020B0004020202020204" pitchFamily="34" charset="0"/>
                <a:ea typeface="Aptos" panose="020B0004020202020204" pitchFamily="34" charset="0"/>
                <a:cs typeface="Times New Roman" panose="02020603050405020304" pitchFamily="18" charset="0"/>
              </a:rPr>
              <a:t>domicilio que se a consignado en el formulario, anexo N° 1</a:t>
            </a:r>
            <a:r>
              <a:rPr lang="es-MX" sz="1400" kern="100" dirty="0">
                <a:effectLst/>
                <a:latin typeface="Aptos" panose="020B0004020202020204" pitchFamily="34" charset="0"/>
                <a:ea typeface="Aptos" panose="020B0004020202020204" pitchFamily="34" charset="0"/>
                <a:cs typeface="Times New Roman" panose="02020603050405020304" pitchFamily="18" charset="0"/>
              </a:rPr>
              <a:t>, </a:t>
            </a:r>
            <a:r>
              <a:rPr lang="es-MX" sz="1400" b="1" kern="100" dirty="0">
                <a:effectLst/>
                <a:latin typeface="Aptos" panose="020B0004020202020204" pitchFamily="34" charset="0"/>
                <a:ea typeface="Aptos" panose="020B0004020202020204" pitchFamily="34" charset="0"/>
                <a:cs typeface="Times New Roman" panose="02020603050405020304" pitchFamily="18" charset="0"/>
              </a:rPr>
              <a:t>y el convenio de teletrabajo, anexo N° 2, el cual debe ser dentro de la región Tarapacá. </a:t>
            </a:r>
            <a:endParaRPr lang="es-CL"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5" name="Marcador de número de diapositiva 4">
            <a:extLst>
              <a:ext uri="{FF2B5EF4-FFF2-40B4-BE49-F238E27FC236}">
                <a16:creationId xmlns:a16="http://schemas.microsoft.com/office/drawing/2014/main" id="{6D74E7F5-3775-A899-FC63-AC92D00691B4}"/>
              </a:ext>
            </a:extLst>
          </p:cNvPr>
          <p:cNvSpPr>
            <a:spLocks noGrp="1"/>
          </p:cNvSpPr>
          <p:nvPr>
            <p:ph type="sldNum" sz="quarter" idx="12"/>
          </p:nvPr>
        </p:nvSpPr>
        <p:spPr/>
        <p:txBody>
          <a:bodyPr/>
          <a:lstStyle/>
          <a:p>
            <a:fld id="{758EF458-5B7C-9F44-BB09-A6316498C081}" type="slidenum">
              <a:rPr lang="es-ES" smtClean="0"/>
              <a:pPr/>
              <a:t>10</a:t>
            </a:fld>
            <a:endParaRPr lang="es-ES"/>
          </a:p>
        </p:txBody>
      </p:sp>
      <p:pic>
        <p:nvPicPr>
          <p:cNvPr id="1026" name="Picture 2" descr="Tipos de Marcajes de Control de Asistencia | GeoVictoria Chile">
            <a:extLst>
              <a:ext uri="{FF2B5EF4-FFF2-40B4-BE49-F238E27FC236}">
                <a16:creationId xmlns:a16="http://schemas.microsoft.com/office/drawing/2014/main" id="{CC6D2E4B-E564-6FE3-74D7-6ABC48D1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4" y="1024128"/>
            <a:ext cx="2962275" cy="320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0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DA5494E2-B9B9-4C89-7D0E-FE2F561DD492}"/>
              </a:ext>
            </a:extLst>
          </p:cNvPr>
          <p:cNvSpPr>
            <a:spLocks noGrp="1"/>
          </p:cNvSpPr>
          <p:nvPr>
            <p:ph type="pic" idx="1"/>
          </p:nvPr>
        </p:nvSpPr>
        <p:spPr>
          <a:xfrm>
            <a:off x="685800" y="459580"/>
            <a:ext cx="7498080" cy="3673507"/>
          </a:xfrm>
        </p:spPr>
        <p:txBody>
          <a:bodyPr/>
          <a:lstStyle/>
          <a:p>
            <a:pPr algn="just">
              <a:lnSpc>
                <a:spcPct val="115000"/>
              </a:lnSpc>
              <a:spcAft>
                <a:spcPts val="800"/>
              </a:spcAft>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Requisitos de solicitud: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Completar anexo N° 1 y 2, los cuales que se pueden descargar de la pagina del hospital.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En el anexo N° 1 deberá establecer el periodo y tareas a realizar en los días teletrabajables.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Por lo anterior, se deben plasmar en el anexo N° 1, los medios de verificación del trabajo a realizar y la periocidad de esta verificación. Lo último, estará a cargo la jefatura directa.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5" name="Marcador de número de diapositiva 4">
            <a:extLst>
              <a:ext uri="{FF2B5EF4-FFF2-40B4-BE49-F238E27FC236}">
                <a16:creationId xmlns:a16="http://schemas.microsoft.com/office/drawing/2014/main" id="{3621B5BA-A63E-19CA-87FB-E2F7E76469BE}"/>
              </a:ext>
            </a:extLst>
          </p:cNvPr>
          <p:cNvSpPr>
            <a:spLocks noGrp="1"/>
          </p:cNvSpPr>
          <p:nvPr>
            <p:ph type="sldNum" sz="quarter" idx="12"/>
          </p:nvPr>
        </p:nvSpPr>
        <p:spPr/>
        <p:txBody>
          <a:bodyPr/>
          <a:lstStyle/>
          <a:p>
            <a:fld id="{758EF458-5B7C-9F44-BB09-A6316498C081}" type="slidenum">
              <a:rPr lang="es-ES" smtClean="0"/>
              <a:pPr/>
              <a:t>11</a:t>
            </a:fld>
            <a:endParaRPr lang="es-ES"/>
          </a:p>
        </p:txBody>
      </p:sp>
    </p:spTree>
    <p:extLst>
      <p:ext uri="{BB962C8B-B14F-4D97-AF65-F5344CB8AC3E}">
        <p14:creationId xmlns:p14="http://schemas.microsoft.com/office/powerpoint/2010/main" val="350158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E73298FB-5A98-C182-AFD0-9C644F800F36}"/>
              </a:ext>
            </a:extLst>
          </p:cNvPr>
          <p:cNvSpPr>
            <a:spLocks noGrp="1"/>
          </p:cNvSpPr>
          <p:nvPr>
            <p:ph type="pic" idx="1"/>
          </p:nvPr>
        </p:nvSpPr>
        <p:spPr>
          <a:xfrm>
            <a:off x="786384" y="459580"/>
            <a:ext cx="7324344" cy="4121563"/>
          </a:xfrm>
        </p:spPr>
        <p:txBody>
          <a:bodyPr/>
          <a:lstStyle/>
          <a:p>
            <a:pPr algn="just">
              <a:lnSpc>
                <a:spcPct val="115000"/>
              </a:lnSpc>
              <a:spcAft>
                <a:spcPts val="800"/>
              </a:spcAft>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Documentos de respaldo: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Certificado de nacimiento del menor que acredite afiliación, o resolución judicial que otorgue el cuidado personal de éste.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Certificado de discapacidad o carnet que acredite dicha discapacidad cognitiva o física, ya sea menores de edad y/o personas no autovalentes.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En la causal otro motivo el funcionario/a debe adjuntar un escrito especificando situación que fundamente su solicitud de poder ejecutar la modalidad de teletrabajo, incorporando documentación de respaldo acorde a lo expuesto.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5" name="Marcador de número de diapositiva 4">
            <a:extLst>
              <a:ext uri="{FF2B5EF4-FFF2-40B4-BE49-F238E27FC236}">
                <a16:creationId xmlns:a16="http://schemas.microsoft.com/office/drawing/2014/main" id="{078C05F3-729B-E7AF-38B1-A82993F39AC7}"/>
              </a:ext>
            </a:extLst>
          </p:cNvPr>
          <p:cNvSpPr>
            <a:spLocks noGrp="1"/>
          </p:cNvSpPr>
          <p:nvPr>
            <p:ph type="sldNum" sz="quarter" idx="12"/>
          </p:nvPr>
        </p:nvSpPr>
        <p:spPr/>
        <p:txBody>
          <a:bodyPr/>
          <a:lstStyle/>
          <a:p>
            <a:fld id="{758EF458-5B7C-9F44-BB09-A6316498C081}" type="slidenum">
              <a:rPr lang="es-ES" smtClean="0"/>
              <a:pPr/>
              <a:t>12</a:t>
            </a:fld>
            <a:endParaRPr lang="es-ES"/>
          </a:p>
        </p:txBody>
      </p:sp>
    </p:spTree>
    <p:extLst>
      <p:ext uri="{BB962C8B-B14F-4D97-AF65-F5344CB8AC3E}">
        <p14:creationId xmlns:p14="http://schemas.microsoft.com/office/powerpoint/2010/main" val="397568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5A325F56-E2B8-CB4A-5470-5FF8F8851A69}"/>
              </a:ext>
            </a:extLst>
          </p:cNvPr>
          <p:cNvSpPr>
            <a:spLocks noGrp="1"/>
          </p:cNvSpPr>
          <p:nvPr>
            <p:ph type="sldNum" sz="quarter" idx="12"/>
          </p:nvPr>
        </p:nvSpPr>
        <p:spPr/>
        <p:txBody>
          <a:bodyPr/>
          <a:lstStyle/>
          <a:p>
            <a:fld id="{758EF458-5B7C-9F44-BB09-A6316498C081}" type="slidenum">
              <a:rPr lang="es-ES" smtClean="0"/>
              <a:pPr/>
              <a:t>13</a:t>
            </a:fld>
            <a:endParaRPr lang="es-ES"/>
          </a:p>
        </p:txBody>
      </p:sp>
      <p:sp>
        <p:nvSpPr>
          <p:cNvPr id="2" name="Marcador de texto 7">
            <a:extLst>
              <a:ext uri="{FF2B5EF4-FFF2-40B4-BE49-F238E27FC236}">
                <a16:creationId xmlns:a16="http://schemas.microsoft.com/office/drawing/2014/main" id="{AD10FA81-73B4-91CC-0BD9-D54831535910}"/>
              </a:ext>
            </a:extLst>
          </p:cNvPr>
          <p:cNvSpPr>
            <a:spLocks noGrp="1"/>
          </p:cNvSpPr>
          <p:nvPr>
            <p:ph type="pic" idx="1"/>
          </p:nvPr>
        </p:nvSpPr>
        <p:spPr>
          <a:xfrm>
            <a:off x="576072" y="458788"/>
            <a:ext cx="8110728" cy="4140200"/>
          </a:xfrm>
        </p:spPr>
        <p:txBody>
          <a:bodyPr/>
          <a:lstStyle/>
          <a:p>
            <a:pPr algn="just">
              <a:lnSpc>
                <a:spcPct val="115000"/>
              </a:lnSpc>
              <a:spcAft>
                <a:spcPts val="800"/>
              </a:spcAft>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Protocolo de seguridad:</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Los trabajadores/as que firmar el convenio de teletrabajo, anexo N° 2, deben asegurar que cuentan con un espacio adecuado de trabajo en su domicilio.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Conforme a los anterior, y por el solo hecho de solicitar la modalidad de teletrabajo, se entenderá que el funcionario/a autoriza al hospital para eventualmente realizar visitas en terreno donde se prestar</a:t>
            </a:r>
            <a:r>
              <a:rPr lang="es-MX" sz="1600" kern="100" dirty="0">
                <a:latin typeface="Aptos" panose="020B0004020202020204" pitchFamily="34" charset="0"/>
                <a:ea typeface="Aptos" panose="020B0004020202020204" pitchFamily="34" charset="0"/>
                <a:cs typeface="Times New Roman" panose="02020603050405020304" pitchFamily="18" charset="0"/>
              </a:rPr>
              <a:t>á</a:t>
            </a:r>
            <a:r>
              <a:rPr lang="es-MX" sz="1600" kern="100" dirty="0">
                <a:effectLst/>
                <a:latin typeface="Aptos" panose="020B0004020202020204" pitchFamily="34" charset="0"/>
                <a:ea typeface="Aptos" panose="020B0004020202020204" pitchFamily="34" charset="0"/>
                <a:cs typeface="Times New Roman" panose="02020603050405020304" pitchFamily="18" charset="0"/>
              </a:rPr>
              <a:t>n los servicios o funciones teletrabajables.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Por motivos de funciones laborales que tengan asociado el uso de fichas clínicas insumos, muestras médicas, no podrán ser objeto de teletrabajo, lo anterior, se establece ante el rol de garante del establecimiento de la seguridad de la información.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En caso de accidente que sufra el funcionario/a deberá de ser comunicada a la oficina de prevención de riesgo inmediatamente, así como también, el Director puede solicitar una visita a terreno con motivo de evaluación al lugar de trabajo.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89741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E9B63-FAA3-72D8-FB60-2BF87DE809D4}"/>
              </a:ext>
            </a:extLst>
          </p:cNvPr>
          <p:cNvSpPr>
            <a:spLocks noGrp="1"/>
          </p:cNvSpPr>
          <p:nvPr>
            <p:ph type="title"/>
          </p:nvPr>
        </p:nvSpPr>
        <p:spPr>
          <a:xfrm>
            <a:off x="457200" y="102394"/>
            <a:ext cx="7562088" cy="446483"/>
          </a:xfrm>
        </p:spPr>
        <p:txBody>
          <a:bodyPr/>
          <a:lstStyle/>
          <a:p>
            <a:r>
              <a:rPr lang="es-MX" sz="2000" dirty="0">
                <a:latin typeface="Aptos" panose="020B0004020202020204" pitchFamily="34" charset="0"/>
              </a:rPr>
              <a:t>Teletrabajo y Conciliación de vida Familiar con el Trabajo  </a:t>
            </a:r>
            <a:endParaRPr lang="es-CL" sz="2000" dirty="0">
              <a:latin typeface="Aptos" panose="020B0004020202020204" pitchFamily="34" charset="0"/>
            </a:endParaRPr>
          </a:p>
        </p:txBody>
      </p:sp>
      <p:sp>
        <p:nvSpPr>
          <p:cNvPr id="3" name="Marcador de contenido 2">
            <a:extLst>
              <a:ext uri="{FF2B5EF4-FFF2-40B4-BE49-F238E27FC236}">
                <a16:creationId xmlns:a16="http://schemas.microsoft.com/office/drawing/2014/main" id="{B98D8748-F832-7582-FBEA-F148FA3A341A}"/>
              </a:ext>
            </a:extLst>
          </p:cNvPr>
          <p:cNvSpPr>
            <a:spLocks noGrp="1"/>
          </p:cNvSpPr>
          <p:nvPr>
            <p:ph idx="1"/>
          </p:nvPr>
        </p:nvSpPr>
        <p:spPr>
          <a:xfrm>
            <a:off x="457201" y="548877"/>
            <a:ext cx="3511296" cy="4045746"/>
          </a:xfrm>
        </p:spPr>
        <p:txBody>
          <a:bodyPr/>
          <a:lstStyle/>
          <a:p>
            <a:pPr marL="108000" indent="0">
              <a:buNone/>
            </a:pPr>
            <a:r>
              <a:rPr lang="es-MX" b="1" dirty="0">
                <a:latin typeface="Aptos" panose="020B0004020202020204" pitchFamily="34" charset="0"/>
              </a:rPr>
              <a:t>Beneficios: </a:t>
            </a:r>
          </a:p>
          <a:p>
            <a:pPr marL="108000" indent="0" algn="just">
              <a:buNone/>
            </a:pPr>
            <a:endParaRPr lang="es-MX" sz="1600" dirty="0">
              <a:latin typeface="Aptos" panose="020B0004020202020204" pitchFamily="34" charset="0"/>
            </a:endParaRPr>
          </a:p>
          <a:p>
            <a:pPr algn="just"/>
            <a:r>
              <a:rPr lang="es-MX" sz="1600" dirty="0">
                <a:latin typeface="Aptos" panose="020B0004020202020204" pitchFamily="34" charset="0"/>
              </a:rPr>
              <a:t>Ahorrar tiempos y costos de traslado. </a:t>
            </a:r>
          </a:p>
          <a:p>
            <a:pPr marL="108000" indent="0" algn="just">
              <a:buNone/>
            </a:pPr>
            <a:endParaRPr lang="es-MX" sz="1600" dirty="0">
              <a:latin typeface="Aptos" panose="020B0004020202020204" pitchFamily="34" charset="0"/>
            </a:endParaRPr>
          </a:p>
          <a:p>
            <a:pPr algn="just"/>
            <a:r>
              <a:rPr lang="es-MX" sz="1600" dirty="0">
                <a:latin typeface="Aptos" panose="020B0004020202020204" pitchFamily="34" charset="0"/>
              </a:rPr>
              <a:t>Pasar más tiempo con la familia realizando actividades personales y/o descansando, fuera del horario de conexión establecido. </a:t>
            </a:r>
          </a:p>
          <a:p>
            <a:pPr marL="108000" indent="0" algn="just">
              <a:buNone/>
            </a:pPr>
            <a:endParaRPr lang="es-MX" sz="1600" dirty="0">
              <a:latin typeface="Aptos" panose="020B0004020202020204" pitchFamily="34" charset="0"/>
            </a:endParaRPr>
          </a:p>
          <a:p>
            <a:pPr algn="just"/>
            <a:r>
              <a:rPr lang="es-MX" sz="1600" dirty="0">
                <a:latin typeface="Aptos" panose="020B0004020202020204" pitchFamily="34" charset="0"/>
              </a:rPr>
              <a:t>Conocer y respetar los limites y responsabilidades laborales horarios, comunicaciones, reuniones dentro del horario de conexión establecido. </a:t>
            </a:r>
            <a:endParaRPr lang="es-CL" sz="1600" dirty="0">
              <a:latin typeface="Aptos" panose="020B0004020202020204" pitchFamily="34" charset="0"/>
            </a:endParaRPr>
          </a:p>
        </p:txBody>
      </p:sp>
      <p:sp>
        <p:nvSpPr>
          <p:cNvPr id="5" name="Marcador de número de diapositiva 4">
            <a:extLst>
              <a:ext uri="{FF2B5EF4-FFF2-40B4-BE49-F238E27FC236}">
                <a16:creationId xmlns:a16="http://schemas.microsoft.com/office/drawing/2014/main" id="{48D26402-E044-E446-9C46-8CD43E94A4F2}"/>
              </a:ext>
            </a:extLst>
          </p:cNvPr>
          <p:cNvSpPr>
            <a:spLocks noGrp="1"/>
          </p:cNvSpPr>
          <p:nvPr>
            <p:ph type="sldNum" sz="quarter" idx="12"/>
          </p:nvPr>
        </p:nvSpPr>
        <p:spPr/>
        <p:txBody>
          <a:bodyPr/>
          <a:lstStyle/>
          <a:p>
            <a:fld id="{758EF458-5B7C-9F44-BB09-A6316498C081}" type="slidenum">
              <a:rPr lang="es-ES" smtClean="0"/>
              <a:pPr/>
              <a:t>14</a:t>
            </a:fld>
            <a:endParaRPr lang="es-ES"/>
          </a:p>
        </p:txBody>
      </p:sp>
      <p:pic>
        <p:nvPicPr>
          <p:cNvPr id="3074" name="Picture 2" descr="Familia viendo la televisión tiempo Vector de stock #57501957 de  ©indomercy2012">
            <a:extLst>
              <a:ext uri="{FF2B5EF4-FFF2-40B4-BE49-F238E27FC236}">
                <a16:creationId xmlns:a16="http://schemas.microsoft.com/office/drawing/2014/main" id="{70818F8F-364F-E658-4AB6-304C99F76EE9}"/>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434840" y="1902190"/>
            <a:ext cx="3346703" cy="135331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7397E6DE-9291-A787-07D4-439749597A9B}"/>
              </a:ext>
            </a:extLst>
          </p:cNvPr>
          <p:cNvPicPr>
            <a:picLocks noChangeAspect="1"/>
          </p:cNvPicPr>
          <p:nvPr/>
        </p:nvPicPr>
        <p:blipFill>
          <a:blip r:embed="rId3"/>
          <a:stretch>
            <a:fillRect/>
          </a:stretch>
        </p:blipFill>
        <p:spPr>
          <a:xfrm>
            <a:off x="5998465" y="717924"/>
            <a:ext cx="2203704" cy="1248036"/>
          </a:xfrm>
          <a:prstGeom prst="rect">
            <a:avLst/>
          </a:prstGeom>
        </p:spPr>
      </p:pic>
      <p:pic>
        <p:nvPicPr>
          <p:cNvPr id="10" name="Imagen 9">
            <a:extLst>
              <a:ext uri="{FF2B5EF4-FFF2-40B4-BE49-F238E27FC236}">
                <a16:creationId xmlns:a16="http://schemas.microsoft.com/office/drawing/2014/main" id="{96C9C97E-EF3C-A0D2-4A99-AF3DC01D8A2D}"/>
              </a:ext>
            </a:extLst>
          </p:cNvPr>
          <p:cNvPicPr>
            <a:picLocks noChangeAspect="1"/>
          </p:cNvPicPr>
          <p:nvPr/>
        </p:nvPicPr>
        <p:blipFill>
          <a:blip r:embed="rId4"/>
          <a:stretch>
            <a:fillRect/>
          </a:stretch>
        </p:blipFill>
        <p:spPr>
          <a:xfrm>
            <a:off x="6382512" y="3346587"/>
            <a:ext cx="1819657" cy="1248035"/>
          </a:xfrm>
          <a:prstGeom prst="rect">
            <a:avLst/>
          </a:prstGeom>
        </p:spPr>
      </p:pic>
      <p:pic>
        <p:nvPicPr>
          <p:cNvPr id="11" name="Imagen 10">
            <a:extLst>
              <a:ext uri="{FF2B5EF4-FFF2-40B4-BE49-F238E27FC236}">
                <a16:creationId xmlns:a16="http://schemas.microsoft.com/office/drawing/2014/main" id="{48C9BFC2-0A4C-6DE6-CE52-925060484236}"/>
              </a:ext>
            </a:extLst>
          </p:cNvPr>
          <p:cNvPicPr>
            <a:picLocks noChangeAspect="1"/>
          </p:cNvPicPr>
          <p:nvPr/>
        </p:nvPicPr>
        <p:blipFill>
          <a:blip r:embed="rId5"/>
          <a:stretch>
            <a:fillRect/>
          </a:stretch>
        </p:blipFill>
        <p:spPr>
          <a:xfrm>
            <a:off x="4123945" y="3241310"/>
            <a:ext cx="1965960" cy="1353312"/>
          </a:xfrm>
          <a:prstGeom prst="rect">
            <a:avLst/>
          </a:prstGeom>
        </p:spPr>
      </p:pic>
      <p:pic>
        <p:nvPicPr>
          <p:cNvPr id="12" name="Imagen 11">
            <a:extLst>
              <a:ext uri="{FF2B5EF4-FFF2-40B4-BE49-F238E27FC236}">
                <a16:creationId xmlns:a16="http://schemas.microsoft.com/office/drawing/2014/main" id="{369CDC1A-6D89-56FC-9178-F92D27795F2C}"/>
              </a:ext>
            </a:extLst>
          </p:cNvPr>
          <p:cNvPicPr>
            <a:picLocks noChangeAspect="1"/>
          </p:cNvPicPr>
          <p:nvPr/>
        </p:nvPicPr>
        <p:blipFill>
          <a:blip r:embed="rId6"/>
          <a:stretch>
            <a:fillRect/>
          </a:stretch>
        </p:blipFill>
        <p:spPr>
          <a:xfrm>
            <a:off x="3968497" y="788553"/>
            <a:ext cx="1965960" cy="1168263"/>
          </a:xfrm>
          <a:prstGeom prst="rect">
            <a:avLst/>
          </a:prstGeom>
        </p:spPr>
      </p:pic>
    </p:spTree>
    <p:extLst>
      <p:ext uri="{BB962C8B-B14F-4D97-AF65-F5344CB8AC3E}">
        <p14:creationId xmlns:p14="http://schemas.microsoft.com/office/powerpoint/2010/main" val="384771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4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570445-CCE8-9035-C40A-4FE82414105B}"/>
              </a:ext>
            </a:extLst>
          </p:cNvPr>
          <p:cNvSpPr>
            <a:spLocks noGrp="1"/>
          </p:cNvSpPr>
          <p:nvPr>
            <p:ph type="title"/>
          </p:nvPr>
        </p:nvSpPr>
        <p:spPr>
          <a:xfrm>
            <a:off x="628650" y="2257608"/>
            <a:ext cx="7886700" cy="970224"/>
          </a:xfrm>
        </p:spPr>
        <p:txBody>
          <a:bodyPr>
            <a:normAutofit fontScale="90000"/>
          </a:bodyPr>
          <a:lstStyle/>
          <a:p>
            <a:r>
              <a:rPr lang="es-MX" sz="2000" dirty="0"/>
              <a:t>Establece el sistema conforme a los establecido en el artículo 41 de la Ley 21.724/2025 en el Hospital Dr. Ernesto Torres Galdames de Iquique </a:t>
            </a:r>
            <a:endParaRPr lang="es-CL" sz="2000" dirty="0"/>
          </a:p>
        </p:txBody>
      </p:sp>
    </p:spTree>
    <p:extLst>
      <p:ext uri="{BB962C8B-B14F-4D97-AF65-F5344CB8AC3E}">
        <p14:creationId xmlns:p14="http://schemas.microsoft.com/office/powerpoint/2010/main" val="241844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58EF458-5B7C-9F44-BB09-A6316498C081}" type="slidenum">
              <a:rPr lang="es-ES" smtClean="0"/>
              <a:pPr/>
              <a:t>3</a:t>
            </a:fld>
            <a:endParaRPr lang="es-ES"/>
          </a:p>
        </p:txBody>
      </p:sp>
      <p:sp>
        <p:nvSpPr>
          <p:cNvPr id="6" name="Marcador de contenido 5">
            <a:extLst>
              <a:ext uri="{FF2B5EF4-FFF2-40B4-BE49-F238E27FC236}">
                <a16:creationId xmlns:a16="http://schemas.microsoft.com/office/drawing/2014/main" id="{41104A29-D5F8-B535-FEED-2FDA72ADACB7}"/>
              </a:ext>
            </a:extLst>
          </p:cNvPr>
          <p:cNvSpPr>
            <a:spLocks noGrp="1"/>
          </p:cNvSpPr>
          <p:nvPr>
            <p:ph idx="1"/>
          </p:nvPr>
        </p:nvSpPr>
        <p:spPr/>
        <p:txBody>
          <a:bodyPr/>
          <a:lstStyle/>
          <a:p>
            <a:pPr marL="108000" indent="0" algn="just">
              <a:buNone/>
            </a:pPr>
            <a:endParaRPr lang="es-MX" sz="24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lgn="just">
              <a:buNone/>
            </a:pPr>
            <a:r>
              <a:rPr lang="es-MX" sz="2400" kern="100" dirty="0">
                <a:effectLst/>
                <a:latin typeface="Aptos" panose="020B0004020202020204" pitchFamily="34" charset="0"/>
                <a:ea typeface="Aptos" panose="020B0004020202020204" pitchFamily="34" charset="0"/>
                <a:cs typeface="Times New Roman" panose="02020603050405020304" pitchFamily="18" charset="0"/>
              </a:rPr>
              <a:t>Para efectos de la implementación de la modalidad de teletrabajo </a:t>
            </a:r>
            <a:r>
              <a:rPr lang="es-MX" sz="2400" b="1" kern="100" dirty="0">
                <a:effectLst/>
                <a:latin typeface="Aptos" panose="020B0004020202020204" pitchFamily="34" charset="0"/>
                <a:ea typeface="Aptos" panose="020B0004020202020204" pitchFamily="34" charset="0"/>
                <a:cs typeface="Times New Roman" panose="02020603050405020304" pitchFamily="18" charset="0"/>
              </a:rPr>
              <a:t>en el Hospital Dr. Ernesto Torres Galdames,</a:t>
            </a:r>
            <a:r>
              <a:rPr lang="es-MX" sz="2400" kern="100" dirty="0">
                <a:effectLst/>
                <a:latin typeface="Aptos" panose="020B0004020202020204" pitchFamily="34" charset="0"/>
                <a:ea typeface="Aptos" panose="020B0004020202020204" pitchFamily="34" charset="0"/>
                <a:cs typeface="Times New Roman" panose="02020603050405020304" pitchFamily="18" charset="0"/>
              </a:rPr>
              <a:t> se define como una modalidad de carácter voluntario y reversible, que permite desarrollar las funciones de trabajo a los funcionarios/as y servidores/as que se adhieren a este sistema.    </a:t>
            </a:r>
            <a:endParaRPr lang="es-CL" sz="24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8" name="Título 7">
            <a:extLst>
              <a:ext uri="{FF2B5EF4-FFF2-40B4-BE49-F238E27FC236}">
                <a16:creationId xmlns:a16="http://schemas.microsoft.com/office/drawing/2014/main" id="{E17282BA-551E-B0FE-28EA-FFAE221F8D2C}"/>
              </a:ext>
            </a:extLst>
          </p:cNvPr>
          <p:cNvSpPr>
            <a:spLocks noGrp="1"/>
          </p:cNvSpPr>
          <p:nvPr>
            <p:ph type="title"/>
          </p:nvPr>
        </p:nvSpPr>
        <p:spPr>
          <a:xfrm>
            <a:off x="457200" y="325687"/>
            <a:ext cx="6442263" cy="524705"/>
          </a:xfrm>
        </p:spPr>
        <p:txBody>
          <a:bodyPr/>
          <a:lstStyle/>
          <a:p>
            <a:pPr>
              <a:lnSpc>
                <a:spcPct val="115000"/>
              </a:lnSpc>
              <a:spcAft>
                <a:spcPts val="800"/>
              </a:spcAft>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s-MX" b="1" kern="100" dirty="0">
                <a:effectLst/>
                <a:latin typeface="Aptos" panose="020B0004020202020204" pitchFamily="34" charset="0"/>
                <a:ea typeface="Aptos" panose="020B0004020202020204" pitchFamily="34" charset="0"/>
                <a:cs typeface="Times New Roman" panose="02020603050405020304" pitchFamily="18" charset="0"/>
              </a:rPr>
              <a:t>Definición de Teletrabajo: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Tree>
    <p:extLst>
      <p:ext uri="{BB962C8B-B14F-4D97-AF65-F5344CB8AC3E}">
        <p14:creationId xmlns:p14="http://schemas.microsoft.com/office/powerpoint/2010/main" val="29378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94F18D-70D8-1261-A23F-18E57927E1CA}"/>
              </a:ext>
            </a:extLst>
          </p:cNvPr>
          <p:cNvSpPr>
            <a:spLocks noGrp="1"/>
          </p:cNvSpPr>
          <p:nvPr>
            <p:ph type="title"/>
          </p:nvPr>
        </p:nvSpPr>
        <p:spPr>
          <a:xfrm>
            <a:off x="457200" y="102394"/>
            <a:ext cx="6638127" cy="446483"/>
          </a:xfrm>
        </p:spPr>
        <p:txBody>
          <a:bodyPr/>
          <a:lstStyle/>
          <a:p>
            <a:pPr>
              <a:lnSpc>
                <a:spcPct val="115000"/>
              </a:lnSpc>
              <a:spcAft>
                <a:spcPts val="800"/>
              </a:spcAft>
            </a:pPr>
            <a:r>
              <a:rPr lang="es-MX" sz="2400" b="1" kern="100" dirty="0">
                <a:effectLst/>
                <a:latin typeface="Aptos" panose="020B0004020202020204" pitchFamily="34" charset="0"/>
                <a:ea typeface="Aptos" panose="020B0004020202020204" pitchFamily="34" charset="0"/>
                <a:cs typeface="Times New Roman" panose="02020603050405020304" pitchFamily="18" charset="0"/>
              </a:rPr>
              <a:t>Objetivo General: </a:t>
            </a:r>
            <a:br>
              <a:rPr lang="es-CL" sz="24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7" name="Marcador de contenido 6">
            <a:extLst>
              <a:ext uri="{FF2B5EF4-FFF2-40B4-BE49-F238E27FC236}">
                <a16:creationId xmlns:a16="http://schemas.microsoft.com/office/drawing/2014/main" id="{1D68123E-DE33-D52E-F640-3A8B686BBBAE}"/>
              </a:ext>
            </a:extLst>
          </p:cNvPr>
          <p:cNvSpPr>
            <a:spLocks noGrp="1"/>
          </p:cNvSpPr>
          <p:nvPr>
            <p:ph idx="1"/>
          </p:nvPr>
        </p:nvSpPr>
        <p:spPr>
          <a:xfrm>
            <a:off x="457200" y="667512"/>
            <a:ext cx="8229600" cy="4087368"/>
          </a:xfrm>
        </p:spPr>
        <p:txBody>
          <a:bodyPr/>
          <a:lstStyle/>
          <a:p>
            <a:pPr algn="just"/>
            <a:r>
              <a:rPr lang="es-MX" sz="1600" kern="100" dirty="0">
                <a:effectLst/>
                <a:latin typeface="Aptos" panose="020B0004020202020204" pitchFamily="34" charset="0"/>
                <a:ea typeface="Aptos" panose="020B0004020202020204" pitchFamily="34" charset="0"/>
                <a:cs typeface="Times New Roman" panose="02020603050405020304" pitchFamily="18" charset="0"/>
              </a:rPr>
              <a:t>Es posibilitar el desempeño de sus funciones laborales sin necesidad de concurrir a las dependencias físicas de la institución. Sin perjuicio de lo anterior, los funcionarios/as que se acojan a esta modalidad, deberán realizar presencialmente labores en las dependencias institucionales, al menos 3 jornadas diarias dentro de la jornada semanal (3x2) pudiendo consensuarse 4 jornadas diarias dentro de las jornadas semanales (4x1). En lo que refiere a las funciones que cumplan en modalidad de teletrabajo, estas se enmarcan en los términos que se consignen en un convenio y sus anexos suscrito entre el hospital y el trabajador, con acuerdo de las respectivas jefaturas y según los criterios que establecen </a:t>
            </a:r>
            <a:r>
              <a:rPr lang="es-MX" sz="1600" kern="100" dirty="0">
                <a:latin typeface="Aptos" panose="020B0004020202020204" pitchFamily="34" charset="0"/>
                <a:ea typeface="Aptos" panose="020B0004020202020204" pitchFamily="34" charset="0"/>
                <a:cs typeface="Times New Roman" panose="02020603050405020304" pitchFamily="18" charset="0"/>
              </a:rPr>
              <a:t>en la Resolución Exenta N° 10/08 de enero 2025. </a:t>
            </a:r>
            <a:r>
              <a:rPr lang="es-MX" sz="1600" kern="100" dirty="0">
                <a:effectLst/>
                <a:latin typeface="Aptos" panose="020B0004020202020204" pitchFamily="34" charset="0"/>
                <a:ea typeface="Aptos" panose="020B0004020202020204" pitchFamily="34" charset="0"/>
                <a:cs typeface="Times New Roman" panose="02020603050405020304" pitchFamily="18" charset="0"/>
              </a:rPr>
              <a:t> </a:t>
            </a:r>
          </a:p>
          <a:p>
            <a:pPr marL="108000" indent="0" algn="just">
              <a:buNone/>
            </a:pPr>
            <a:endParaRPr lang="es-MX" sz="1600" kern="100" dirty="0">
              <a:latin typeface="Aptos" panose="020B0004020202020204" pitchFamily="34" charset="0"/>
              <a:ea typeface="Aptos" panose="020B0004020202020204" pitchFamily="34" charset="0"/>
              <a:cs typeface="Times New Roman" panose="02020603050405020304" pitchFamily="18" charset="0"/>
            </a:endParaRPr>
          </a:p>
          <a:p>
            <a:pPr marL="108000" indent="0" algn="just">
              <a:buNone/>
            </a:pP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fld id="{758EF458-5B7C-9F44-BB09-A6316498C081}" type="slidenum">
              <a:rPr lang="es-ES" smtClean="0"/>
              <a:pPr/>
              <a:t>4</a:t>
            </a:fld>
            <a:endParaRPr lang="es-ES"/>
          </a:p>
        </p:txBody>
      </p:sp>
      <p:pic>
        <p:nvPicPr>
          <p:cNvPr id="2" name="Imagen 1">
            <a:extLst>
              <a:ext uri="{FF2B5EF4-FFF2-40B4-BE49-F238E27FC236}">
                <a16:creationId xmlns:a16="http://schemas.microsoft.com/office/drawing/2014/main" id="{6C507587-98B7-04A9-8DE9-10CB28A25B85}"/>
              </a:ext>
            </a:extLst>
          </p:cNvPr>
          <p:cNvPicPr>
            <a:picLocks noChangeAspect="1"/>
          </p:cNvPicPr>
          <p:nvPr/>
        </p:nvPicPr>
        <p:blipFill>
          <a:blip r:embed="rId2"/>
          <a:stretch>
            <a:fillRect/>
          </a:stretch>
        </p:blipFill>
        <p:spPr>
          <a:xfrm>
            <a:off x="2788920" y="2935224"/>
            <a:ext cx="4233672" cy="1746504"/>
          </a:xfrm>
          <a:prstGeom prst="rect">
            <a:avLst/>
          </a:prstGeom>
        </p:spPr>
      </p:pic>
    </p:spTree>
    <p:extLst>
      <p:ext uri="{BB962C8B-B14F-4D97-AF65-F5344CB8AC3E}">
        <p14:creationId xmlns:p14="http://schemas.microsoft.com/office/powerpoint/2010/main" val="193005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9EFF90-EC79-7D3D-B719-46E346F20D35}"/>
              </a:ext>
            </a:extLst>
          </p:cNvPr>
          <p:cNvSpPr>
            <a:spLocks noGrp="1"/>
          </p:cNvSpPr>
          <p:nvPr>
            <p:ph type="title"/>
          </p:nvPr>
        </p:nvSpPr>
        <p:spPr/>
        <p:txBody>
          <a:bodyPr/>
          <a:lstStyle/>
          <a:p>
            <a:r>
              <a:rPr lang="es-MX" b="1" kern="100" dirty="0">
                <a:effectLst/>
                <a:latin typeface="Aptos" panose="020B0004020202020204" pitchFamily="34" charset="0"/>
                <a:ea typeface="Aptos" panose="020B0004020202020204" pitchFamily="34" charset="0"/>
                <a:cs typeface="Times New Roman" panose="02020603050405020304" pitchFamily="18" charset="0"/>
              </a:rPr>
              <a:t>Objetivos Específicos: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6" name="Marcador de contenido 5">
            <a:extLst>
              <a:ext uri="{FF2B5EF4-FFF2-40B4-BE49-F238E27FC236}">
                <a16:creationId xmlns:a16="http://schemas.microsoft.com/office/drawing/2014/main" id="{F9876BAF-E65F-E4C9-5C48-F002BD9704D0}"/>
              </a:ext>
            </a:extLst>
          </p:cNvPr>
          <p:cNvSpPr>
            <a:spLocks noGrp="1"/>
          </p:cNvSpPr>
          <p:nvPr>
            <p:ph idx="1"/>
          </p:nvPr>
        </p:nvSpPr>
        <p:spPr>
          <a:xfrm>
            <a:off x="457200" y="1200151"/>
            <a:ext cx="7370064" cy="3394472"/>
          </a:xfrm>
        </p:spPr>
        <p:txBody>
          <a:bodyPr/>
          <a:lstStyle/>
          <a:p>
            <a:pPr marL="342900" lvl="0" indent="-342900" algn="just">
              <a:lnSpc>
                <a:spcPct val="115000"/>
              </a:lnSpc>
              <a:buFont typeface="+mj-lt"/>
              <a:buAutoNum type="alphaLcParen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Favorecer la conciliación de vida laboral, personal y/o familiar de los trabajadores del hospital Ernesto Torres Galdames.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lphaLcParen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Implementar un sistema de trabajo que permita desarrollar las competencias de los/as trabajadores/as como parte de una gestión moderna para las personas que fortalezcan el compromiso y las motivaciones laborales.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lphaLcParen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Establecer un sistema de trabajo que permita la continuidad de los servicios a pesar de la contingencia tecnológicas instituciónales o emergencias sanitarias naturales, tanto a nivel nacional como local que pudieran ocurrir.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Atraer profesionales que puedan desempeñar sus labores de manera remota, lo que disminuye las brechas demográficas y atrae a los talentos calificados.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4" name="Marcador de número de diapositiva 3">
            <a:extLst>
              <a:ext uri="{FF2B5EF4-FFF2-40B4-BE49-F238E27FC236}">
                <a16:creationId xmlns:a16="http://schemas.microsoft.com/office/drawing/2014/main" id="{EFE5FEBD-A926-D7D8-1A9B-6221422F53D5}"/>
              </a:ext>
            </a:extLst>
          </p:cNvPr>
          <p:cNvSpPr>
            <a:spLocks noGrp="1"/>
          </p:cNvSpPr>
          <p:nvPr>
            <p:ph type="sldNum" sz="quarter" idx="12"/>
          </p:nvPr>
        </p:nvSpPr>
        <p:spPr/>
        <p:txBody>
          <a:bodyPr/>
          <a:lstStyle/>
          <a:p>
            <a:fld id="{758EF458-5B7C-9F44-BB09-A6316498C081}" type="slidenum">
              <a:rPr lang="es-ES" smtClean="0"/>
              <a:pPr/>
              <a:t>5</a:t>
            </a:fld>
            <a:endParaRPr lang="es-ES"/>
          </a:p>
        </p:txBody>
      </p:sp>
    </p:spTree>
    <p:extLst>
      <p:ext uri="{BB962C8B-B14F-4D97-AF65-F5344CB8AC3E}">
        <p14:creationId xmlns:p14="http://schemas.microsoft.com/office/powerpoint/2010/main" val="300743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D6BB86B4-0696-CC8F-56AD-97B7EEF3367B}"/>
              </a:ext>
            </a:extLst>
          </p:cNvPr>
          <p:cNvSpPr>
            <a:spLocks noGrp="1"/>
          </p:cNvSpPr>
          <p:nvPr>
            <p:ph type="title"/>
          </p:nvPr>
        </p:nvSpPr>
        <p:spPr>
          <a:xfrm>
            <a:off x="3789288" y="448056"/>
            <a:ext cx="4352692" cy="382640"/>
          </a:xfrm>
        </p:spPr>
        <p:txBody>
          <a:bodyPr/>
          <a:lstStyle/>
          <a:p>
            <a:r>
              <a:rPr lang="es-MX" sz="1800" b="1" kern="100" dirty="0">
                <a:effectLst/>
                <a:latin typeface="Aptos" panose="020B0004020202020204" pitchFamily="34" charset="0"/>
                <a:ea typeface="Aptos" panose="020B0004020202020204" pitchFamily="34" charset="0"/>
                <a:cs typeface="Times New Roman" panose="02020603050405020304" pitchFamily="18" charset="0"/>
              </a:rPr>
              <a:t>Alcance importante: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pic>
        <p:nvPicPr>
          <p:cNvPr id="2" name="Marcador de contenido 1">
            <a:extLst>
              <a:ext uri="{FF2B5EF4-FFF2-40B4-BE49-F238E27FC236}">
                <a16:creationId xmlns:a16="http://schemas.microsoft.com/office/drawing/2014/main" id="{3F058650-4D20-F647-428B-A7152B08C8F5}"/>
              </a:ext>
            </a:extLst>
          </p:cNvPr>
          <p:cNvPicPr>
            <a:picLocks noGrp="1" noChangeAspect="1"/>
          </p:cNvPicPr>
          <p:nvPr>
            <p:ph idx="1"/>
          </p:nvPr>
        </p:nvPicPr>
        <p:blipFill>
          <a:blip r:embed="rId2"/>
          <a:stretch>
            <a:fillRect/>
          </a:stretch>
        </p:blipFill>
        <p:spPr>
          <a:xfrm>
            <a:off x="0" y="1422135"/>
            <a:ext cx="3465513" cy="2310342"/>
          </a:xfrm>
          <a:prstGeom prst="rect">
            <a:avLst/>
          </a:prstGeom>
        </p:spPr>
      </p:pic>
      <p:sp>
        <p:nvSpPr>
          <p:cNvPr id="5" name="Marcador de número de diapositiva 4"/>
          <p:cNvSpPr>
            <a:spLocks noGrp="1"/>
          </p:cNvSpPr>
          <p:nvPr>
            <p:ph type="sldNum" sz="quarter" idx="12"/>
          </p:nvPr>
        </p:nvSpPr>
        <p:spPr>
          <a:xfrm>
            <a:off x="6869324" y="4809673"/>
            <a:ext cx="2133600" cy="213547"/>
          </a:xfrm>
        </p:spPr>
        <p:txBody>
          <a:bodyPr/>
          <a:lstStyle/>
          <a:p>
            <a:fld id="{758EF458-5B7C-9F44-BB09-A6316498C081}" type="slidenum">
              <a:rPr lang="es-ES" smtClean="0"/>
              <a:pPr/>
              <a:t>6</a:t>
            </a:fld>
            <a:endParaRPr lang="es-ES"/>
          </a:p>
        </p:txBody>
      </p:sp>
      <p:sp>
        <p:nvSpPr>
          <p:cNvPr id="12" name="Marcador de contenido 11">
            <a:extLst>
              <a:ext uri="{FF2B5EF4-FFF2-40B4-BE49-F238E27FC236}">
                <a16:creationId xmlns:a16="http://schemas.microsoft.com/office/drawing/2014/main" id="{51206B0E-D1F9-196F-6A9F-1C0622E48C18}"/>
              </a:ext>
            </a:extLst>
          </p:cNvPr>
          <p:cNvSpPr>
            <a:spLocks noGrp="1"/>
          </p:cNvSpPr>
          <p:nvPr>
            <p:ph idx="13"/>
          </p:nvPr>
        </p:nvSpPr>
        <p:spPr>
          <a:xfrm>
            <a:off x="3465513" y="950976"/>
            <a:ext cx="5533591" cy="4192524"/>
          </a:xfrm>
        </p:spPr>
        <p:txBody>
          <a:bodyPr/>
          <a:lstStyle/>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La modalidad de teletrabajo no es compatible con pago de horas extras.</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No podrán ser reemplazados o cubiertos en sus respectivos servicios.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El Director del establecimiento estará facultado para adecuar, limitar o suspender los convenios suscritos y vigentes por razones del buen servicio.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La jefatura respectiva, podrá modificar los días de teletrabajo y presencialidad que por razones del buen servicio así lo requiera, así como también ante un cometido funcionarios o comuniones de servicio.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Mientras no se firme el convenio, el trabajador no podrá cumplir sus funciones en modalidad de teletrabajo.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La duración de la modalidad de teletrabajo no podrá pasar del 31 de diciembre del año 2025.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sz="1400" dirty="0"/>
          </a:p>
        </p:txBody>
      </p:sp>
      <p:grpSp>
        <p:nvGrpSpPr>
          <p:cNvPr id="15" name="Agrupar 7">
            <a:extLst>
              <a:ext uri="{FF2B5EF4-FFF2-40B4-BE49-F238E27FC236}">
                <a16:creationId xmlns:a16="http://schemas.microsoft.com/office/drawing/2014/main" id="{D263A61D-3B3E-C31F-1D49-F01065395AC5}"/>
              </a:ext>
            </a:extLst>
          </p:cNvPr>
          <p:cNvGrpSpPr/>
          <p:nvPr/>
        </p:nvGrpSpPr>
        <p:grpSpPr>
          <a:xfrm>
            <a:off x="514455" y="0"/>
            <a:ext cx="8001033" cy="104093"/>
            <a:chOff x="514455" y="114984"/>
            <a:chExt cx="8001033" cy="181989"/>
          </a:xfrm>
        </p:grpSpPr>
        <p:sp>
          <p:nvSpPr>
            <p:cNvPr id="16" name="Rectángulo 15">
              <a:extLst>
                <a:ext uri="{FF2B5EF4-FFF2-40B4-BE49-F238E27FC236}">
                  <a16:creationId xmlns:a16="http://schemas.microsoft.com/office/drawing/2014/main" id="{182362EE-A4D7-D74E-7C26-E1CDD0341A90}"/>
                </a:ext>
              </a:extLst>
            </p:cNvPr>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237AF846-2A19-9DCB-07E1-AE3F2D3B0AEF}"/>
                </a:ext>
              </a:extLst>
            </p:cNvPr>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22128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D2E3B9-F36F-9E1B-AFDC-F708C9503DBA}"/>
              </a:ext>
            </a:extLst>
          </p:cNvPr>
          <p:cNvSpPr>
            <a:spLocks noGrp="1"/>
          </p:cNvSpPr>
          <p:nvPr>
            <p:ph idx="1"/>
          </p:nvPr>
        </p:nvSpPr>
        <p:spPr/>
        <p:txBody>
          <a:bodyPr/>
          <a:lstStyle/>
          <a:p>
            <a:endParaRPr lang="es-MX" sz="1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MX" b="1" kern="100" dirty="0">
              <a:latin typeface="Aptos" panose="020B0004020202020204" pitchFamily="34" charset="0"/>
              <a:ea typeface="Aptos" panose="020B0004020202020204" pitchFamily="34" charset="0"/>
              <a:cs typeface="Times New Roman" panose="02020603050405020304" pitchFamily="18" charset="0"/>
            </a:endParaRPr>
          </a:p>
          <a:p>
            <a:r>
              <a:rPr lang="es-MX" sz="1800" b="1" kern="100" dirty="0">
                <a:effectLst/>
                <a:latin typeface="Aptos" panose="020B0004020202020204" pitchFamily="34" charset="0"/>
                <a:ea typeface="Aptos" panose="020B0004020202020204" pitchFamily="34" charset="0"/>
                <a:cs typeface="Times New Roman" panose="02020603050405020304" pitchFamily="18" charset="0"/>
              </a:rPr>
              <a:t>No podrán desarrollar funciones en modalidad de teletrabajo los funcionarios/as</a:t>
            </a:r>
          </a:p>
          <a:p>
            <a:endParaRPr lang="es-MX" b="1" kern="100" dirty="0">
              <a:latin typeface="Aptos" panose="020B0004020202020204" pitchFamily="34" charset="0"/>
              <a:cs typeface="Times New Roman" panose="02020603050405020304" pitchFamily="18" charset="0"/>
            </a:endParaRPr>
          </a:p>
          <a:p>
            <a:endParaRPr lang="es-CL" dirty="0"/>
          </a:p>
        </p:txBody>
      </p:sp>
      <p:sp>
        <p:nvSpPr>
          <p:cNvPr id="4" name="Marcador de número de diapositiva 3">
            <a:extLst>
              <a:ext uri="{FF2B5EF4-FFF2-40B4-BE49-F238E27FC236}">
                <a16:creationId xmlns:a16="http://schemas.microsoft.com/office/drawing/2014/main" id="{4E3FE290-CF93-1755-8E85-34D3DE3FBAB0}"/>
              </a:ext>
            </a:extLst>
          </p:cNvPr>
          <p:cNvSpPr>
            <a:spLocks noGrp="1"/>
          </p:cNvSpPr>
          <p:nvPr>
            <p:ph type="sldNum" sz="quarter" idx="12"/>
          </p:nvPr>
        </p:nvSpPr>
        <p:spPr/>
        <p:txBody>
          <a:bodyPr/>
          <a:lstStyle/>
          <a:p>
            <a:fld id="{758EF458-5B7C-9F44-BB09-A6316498C081}" type="slidenum">
              <a:rPr lang="es-ES" smtClean="0"/>
              <a:pPr/>
              <a:t>7</a:t>
            </a:fld>
            <a:endParaRPr lang="es-ES"/>
          </a:p>
        </p:txBody>
      </p:sp>
      <p:sp>
        <p:nvSpPr>
          <p:cNvPr id="5" name="Marcador de contenido 4">
            <a:extLst>
              <a:ext uri="{FF2B5EF4-FFF2-40B4-BE49-F238E27FC236}">
                <a16:creationId xmlns:a16="http://schemas.microsoft.com/office/drawing/2014/main" id="{7438C6F5-1868-76F5-0022-B6A0B559B61B}"/>
              </a:ext>
            </a:extLst>
          </p:cNvPr>
          <p:cNvSpPr>
            <a:spLocks noGrp="1"/>
          </p:cNvSpPr>
          <p:nvPr>
            <p:ph idx="13"/>
          </p:nvPr>
        </p:nvSpPr>
        <p:spPr>
          <a:xfrm>
            <a:off x="3465515" y="868680"/>
            <a:ext cx="5533589" cy="4172426"/>
          </a:xfrm>
        </p:spPr>
        <p:txBody>
          <a:bodyPr/>
          <a:lstStyle/>
          <a:p>
            <a:pPr marL="342900" lvl="0" indent="-342900" algn="just">
              <a:lnSpc>
                <a:spcPct val="115000"/>
              </a:lnSpc>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Que pertenecen a la planta Directiva,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Quienes desempeñen funciones de jefatura aun cuando no pertenezcan a la planta Directiva,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Quienes presten atención directa presencial a usuarios internos y/o externos en dependencias del establecimiento de salud o en terreno, cuyas funciones sean irremplazables a través de atención remota,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En casos calificados y debidamente acreditados, el jefe de servicio podrá establecer otras excepciones mediante resolución fundada, con el objeto de asegurar la continuidad de los servicios de la institución.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8" name="AutoShape 8" descr="Cómo implementar el teletrabajo en tu empresa ✓ - Pluxee">
            <a:extLst>
              <a:ext uri="{FF2B5EF4-FFF2-40B4-BE49-F238E27FC236}">
                <a16:creationId xmlns:a16="http://schemas.microsoft.com/office/drawing/2014/main" id="{84205D56-62E2-FED6-5765-753B8886859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10" descr="Cómo implementar el teletrabajo en tu empresa ✓ - Pluxee">
            <a:extLst>
              <a:ext uri="{FF2B5EF4-FFF2-40B4-BE49-F238E27FC236}">
                <a16:creationId xmlns:a16="http://schemas.microsoft.com/office/drawing/2014/main" id="{6F4F9690-F2A0-3DD6-0B99-BD9E6A12E44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 name="Imagen 9">
            <a:extLst>
              <a:ext uri="{FF2B5EF4-FFF2-40B4-BE49-F238E27FC236}">
                <a16:creationId xmlns:a16="http://schemas.microsoft.com/office/drawing/2014/main" id="{B795729E-B575-3C96-287C-01F8A5265B3E}"/>
              </a:ext>
            </a:extLst>
          </p:cNvPr>
          <p:cNvPicPr>
            <a:picLocks noChangeAspect="1"/>
          </p:cNvPicPr>
          <p:nvPr/>
        </p:nvPicPr>
        <p:blipFill>
          <a:blip r:embed="rId2"/>
          <a:stretch>
            <a:fillRect/>
          </a:stretch>
        </p:blipFill>
        <p:spPr>
          <a:xfrm>
            <a:off x="0" y="1876805"/>
            <a:ext cx="3465515" cy="2546985"/>
          </a:xfrm>
          <a:prstGeom prst="rect">
            <a:avLst/>
          </a:prstGeom>
        </p:spPr>
      </p:pic>
    </p:spTree>
    <p:extLst>
      <p:ext uri="{BB962C8B-B14F-4D97-AF65-F5344CB8AC3E}">
        <p14:creationId xmlns:p14="http://schemas.microsoft.com/office/powerpoint/2010/main" val="37954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7B7D4-0601-89C3-9C71-A775F72BF21C}"/>
              </a:ext>
            </a:extLst>
          </p:cNvPr>
          <p:cNvSpPr>
            <a:spLocks noGrp="1"/>
          </p:cNvSpPr>
          <p:nvPr>
            <p:ph type="title"/>
          </p:nvPr>
        </p:nvSpPr>
        <p:spPr/>
        <p:txBody>
          <a:bodyPr/>
          <a:lstStyle/>
          <a:p>
            <a:r>
              <a:rPr lang="es-MX" kern="100" dirty="0">
                <a:latin typeface="Aptos" panose="020B0004020202020204" pitchFamily="34" charset="0"/>
                <a:ea typeface="Aptos" panose="020B0004020202020204" pitchFamily="34" charset="0"/>
                <a:cs typeface="Times New Roman" panose="02020603050405020304" pitchFamily="18" charset="0"/>
              </a:rPr>
              <a:t>Condiciones Generales: </a:t>
            </a:r>
            <a:br>
              <a:rPr lang="es-CL" kern="100" dirty="0">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3" name="Marcador de contenido 2">
            <a:extLst>
              <a:ext uri="{FF2B5EF4-FFF2-40B4-BE49-F238E27FC236}">
                <a16:creationId xmlns:a16="http://schemas.microsoft.com/office/drawing/2014/main" id="{F5FA6910-3FC8-5D52-60A1-CD7ED7FE7A2E}"/>
              </a:ext>
            </a:extLst>
          </p:cNvPr>
          <p:cNvSpPr>
            <a:spLocks noGrp="1"/>
          </p:cNvSpPr>
          <p:nvPr>
            <p:ph idx="1"/>
          </p:nvPr>
        </p:nvSpPr>
        <p:spPr>
          <a:xfrm>
            <a:off x="457200" y="859536"/>
            <a:ext cx="7626096" cy="3735087"/>
          </a:xfrm>
        </p:spPr>
        <p:txBody>
          <a:bodyPr/>
          <a:lstStyle/>
          <a:p>
            <a:pPr marL="342900" lvl="0" indent="-342900" algn="just">
              <a:lnSpc>
                <a:spcPct val="115000"/>
              </a:lnSpc>
              <a:buFont typeface="+mj-lt"/>
              <a:buAutoNum type="arabicPeriod"/>
            </a:pPr>
            <a:r>
              <a:rPr lang="es-MX" sz="1800" b="1" u="sng" kern="100" dirty="0">
                <a:effectLst/>
                <a:latin typeface="Aptos" panose="020B0004020202020204" pitchFamily="34" charset="0"/>
                <a:ea typeface="Aptos" panose="020B0004020202020204" pitchFamily="34" charset="0"/>
                <a:cs typeface="Times New Roman" panose="02020603050405020304" pitchFamily="18" charset="0"/>
              </a:rPr>
              <a:t>Criterios de solicitud</a:t>
            </a:r>
            <a:r>
              <a:rPr lang="es-MX" sz="18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just">
              <a:lnSpc>
                <a:spcPct val="115000"/>
              </a:lnSpc>
              <a:buNone/>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Se considerará como criterio de solicitud los principios de eficiencia, eficacia y oportunidad del sector público.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Favorecer la contribución a mejorar la calidad de vida laboral, familiar y personal, en lo particular; </a:t>
            </a:r>
          </a:p>
          <a:p>
            <a:pPr marL="342900" lvl="0" indent="-342900" algn="just">
              <a:lnSpc>
                <a:spcPct val="115000"/>
              </a:lnSpc>
              <a:buFont typeface="Aptos" panose="020B0004020202020204" pitchFamily="34" charset="0"/>
              <a:buChar char="-"/>
            </a:pP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ctr">
              <a:lnSpc>
                <a:spcPct val="115000"/>
              </a:lnSpc>
              <a:spcAft>
                <a:spcPts val="800"/>
              </a:spcAft>
              <a:buNone/>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	En lo relativo a las funcionarias o funcionarios que tengan bajo su 	cuidado a niños y niñas menores de 14 años de edad, o una persona con dependencia severa.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lgn="just">
              <a:lnSpc>
                <a:spcPct val="115000"/>
              </a:lnSpc>
              <a:spcAft>
                <a:spcPts val="800"/>
              </a:spcAft>
              <a:buNone/>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5" name="Marcador de número de diapositiva 4">
            <a:extLst>
              <a:ext uri="{FF2B5EF4-FFF2-40B4-BE49-F238E27FC236}">
                <a16:creationId xmlns:a16="http://schemas.microsoft.com/office/drawing/2014/main" id="{50F9ED95-E186-D139-2B33-BD965B2F9972}"/>
              </a:ext>
            </a:extLst>
          </p:cNvPr>
          <p:cNvSpPr>
            <a:spLocks noGrp="1"/>
          </p:cNvSpPr>
          <p:nvPr>
            <p:ph type="sldNum" sz="quarter" idx="12"/>
          </p:nvPr>
        </p:nvSpPr>
        <p:spPr/>
        <p:txBody>
          <a:bodyPr/>
          <a:lstStyle/>
          <a:p>
            <a:fld id="{758EF458-5B7C-9F44-BB09-A6316498C081}" type="slidenum">
              <a:rPr lang="es-ES" smtClean="0"/>
              <a:pPr/>
              <a:t>8</a:t>
            </a:fld>
            <a:endParaRPr lang="es-ES"/>
          </a:p>
        </p:txBody>
      </p:sp>
    </p:spTree>
    <p:extLst>
      <p:ext uri="{BB962C8B-B14F-4D97-AF65-F5344CB8AC3E}">
        <p14:creationId xmlns:p14="http://schemas.microsoft.com/office/powerpoint/2010/main" val="212414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A606A7-E503-AED3-C8F7-5E2A0FA9A1BC}"/>
              </a:ext>
            </a:extLst>
          </p:cNvPr>
          <p:cNvSpPr>
            <a:spLocks noGrp="1"/>
          </p:cNvSpPr>
          <p:nvPr>
            <p:ph idx="1"/>
          </p:nvPr>
        </p:nvSpPr>
        <p:spPr>
          <a:xfrm>
            <a:off x="1" y="128016"/>
            <a:ext cx="3383280" cy="4466607"/>
          </a:xfrm>
        </p:spPr>
        <p:txBody>
          <a:bodyPr/>
          <a:lstStyle/>
          <a:p>
            <a:pPr marL="0" lvl="0" indent="0" algn="ctr">
              <a:lnSpc>
                <a:spcPct val="115000"/>
              </a:lnSpc>
              <a:buNone/>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Tareas teletrabajes</a:t>
            </a:r>
            <a:endParaRPr lang="es-CL" sz="1600" b="1" kern="100" dirty="0">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El trabajador o trabajadora que desee acogerse a esta modalidad laboral debe cumplir funciones teletrabajables. </a:t>
            </a:r>
          </a:p>
          <a:p>
            <a:pPr marL="342900" lvl="0" indent="-342900" algn="just">
              <a:lnSpc>
                <a:spcPct val="115000"/>
              </a:lnSpc>
              <a:buFont typeface="Aptos" panose="020B0004020202020204" pitchFamily="34" charset="0"/>
              <a:buChar char="-"/>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Entendiendo con ello que, puede cumplir las actividades, tareas y resultados que tiene asignados de acuerdo con su función, fuera de las instalaciones de la institución. </a:t>
            </a:r>
          </a:p>
          <a:p>
            <a:pPr marL="342900" lvl="0" indent="-342900" algn="just">
              <a:lnSpc>
                <a:spcPct val="115000"/>
              </a:lnSpc>
              <a:buFont typeface="Aptos" panose="020B0004020202020204" pitchFamily="34" charset="0"/>
              <a:buChar char="-"/>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Mediante del uso de tecnologías de la información, sin afectar la calidad y oportunidad del servicio prestado.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4" name="Marcador de contenido 3">
            <a:extLst>
              <a:ext uri="{FF2B5EF4-FFF2-40B4-BE49-F238E27FC236}">
                <a16:creationId xmlns:a16="http://schemas.microsoft.com/office/drawing/2014/main" id="{20208EFF-9247-F508-87FA-85F74A5CC762}"/>
              </a:ext>
            </a:extLst>
          </p:cNvPr>
          <p:cNvSpPr>
            <a:spLocks noGrp="1"/>
          </p:cNvSpPr>
          <p:nvPr>
            <p:ph idx="13"/>
          </p:nvPr>
        </p:nvSpPr>
        <p:spPr>
          <a:xfrm>
            <a:off x="3575304" y="128016"/>
            <a:ext cx="5423800" cy="4544568"/>
          </a:xfrm>
        </p:spPr>
        <p:txBody>
          <a:bodyPr/>
          <a:lstStyle/>
          <a:p>
            <a:pPr marL="0" lvl="0" indent="0" algn="ctr">
              <a:lnSpc>
                <a:spcPct val="115000"/>
              </a:lnSpc>
              <a:buNone/>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Horario y jornada de trabajo</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080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080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Modalidad de teletrabajo 3x2 (3 días presencial y dos días teletrabajables).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Pudiendo consensuarse 4 jornadas diarias dentro de la jornada semanal 4x1.</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jornada de teletrabajo será completa no pudiendo fraccionar el teletrabajo en medios días.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distribución de dichos días debe determinarse en acuerdo con la jefatura.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jefatura directa podrá modificar los días teletrabajables y de presencialidad por razones del buen servicio.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jornada debe ser efectiva dentro de la región y </a:t>
            </a:r>
            <a:r>
              <a:rPr lang="es-MX" sz="1200" b="1" kern="100" dirty="0">
                <a:effectLst/>
                <a:latin typeface="Aptos" panose="020B0004020202020204" pitchFamily="34" charset="0"/>
                <a:ea typeface="Aptos" panose="020B0004020202020204" pitchFamily="34" charset="0"/>
                <a:cs typeface="Times New Roman" panose="02020603050405020304" pitchFamily="18" charset="0"/>
              </a:rPr>
              <a:t>en caso de necesitar salir de esta, el funcionario deberá solicitar feriado legal o días administrativos para subsanarlo. </a:t>
            </a:r>
            <a:endParaRPr lang="es-CL"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Si esta modalidad de trabajo resulta </a:t>
            </a:r>
            <a:r>
              <a:rPr lang="es-MX" sz="1200" kern="100" dirty="0">
                <a:latin typeface="Aptos" panose="020B0004020202020204" pitchFamily="34" charset="0"/>
                <a:ea typeface="Aptos" panose="020B0004020202020204" pitchFamily="34" charset="0"/>
                <a:cs typeface="Times New Roman" panose="02020603050405020304" pitchFamily="18" charset="0"/>
              </a:rPr>
              <a:t>ser</a:t>
            </a:r>
            <a:r>
              <a:rPr lang="es-MX" sz="1200" kern="100" dirty="0">
                <a:effectLst/>
                <a:latin typeface="Aptos" panose="020B0004020202020204" pitchFamily="34" charset="0"/>
                <a:ea typeface="Aptos" panose="020B0004020202020204" pitchFamily="34" charset="0"/>
                <a:cs typeface="Times New Roman" panose="02020603050405020304" pitchFamily="18" charset="0"/>
              </a:rPr>
              <a:t> positivo, se mantendrá por el periodo convenido, sin embargo, si el resultado del teletrabajo no cumple el objetivo, el funcionario/a deberá retornar a funciones presenciales.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Marcador de número de diapositiva 4">
            <a:extLst>
              <a:ext uri="{FF2B5EF4-FFF2-40B4-BE49-F238E27FC236}">
                <a16:creationId xmlns:a16="http://schemas.microsoft.com/office/drawing/2014/main" id="{5A0E049E-103C-A38A-2B76-76C0EA87CEFC}"/>
              </a:ext>
            </a:extLst>
          </p:cNvPr>
          <p:cNvSpPr>
            <a:spLocks noGrp="1"/>
          </p:cNvSpPr>
          <p:nvPr>
            <p:ph type="sldNum" sz="quarter" idx="12"/>
          </p:nvPr>
        </p:nvSpPr>
        <p:spPr/>
        <p:txBody>
          <a:bodyPr/>
          <a:lstStyle/>
          <a:p>
            <a:fld id="{758EF458-5B7C-9F44-BB09-A6316498C081}" type="slidenum">
              <a:rPr lang="es-ES" smtClean="0"/>
              <a:pPr/>
              <a:t>9</a:t>
            </a:fld>
            <a:endParaRPr lang="es-ES"/>
          </a:p>
        </p:txBody>
      </p:sp>
    </p:spTree>
    <p:extLst>
      <p:ext uri="{BB962C8B-B14F-4D97-AF65-F5344CB8AC3E}">
        <p14:creationId xmlns:p14="http://schemas.microsoft.com/office/powerpoint/2010/main" val="534742139"/>
      </p:ext>
    </p:extLst>
  </p:cSld>
  <p:clrMapOvr>
    <a:masterClrMapping/>
  </p:clrMapOvr>
</p:sld>
</file>

<file path=ppt/theme/theme1.xml><?xml version="1.0" encoding="utf-8"?>
<a:theme xmlns:a="http://schemas.openxmlformats.org/drawingml/2006/main" name="Tema de Office">
  <a:themeElements>
    <a:clrScheme name="PPT INTITUCIONAL MINSAL">
      <a:dk1>
        <a:srgbClr val="0A1D21"/>
      </a:dk1>
      <a:lt1>
        <a:sysClr val="window" lastClr="FFFFFF"/>
      </a:lt1>
      <a:dk2>
        <a:srgbClr val="1F497D"/>
      </a:dk2>
      <a:lt2>
        <a:srgbClr val="EEECE1"/>
      </a:lt2>
      <a:accent1>
        <a:srgbClr val="115C80"/>
      </a:accent1>
      <a:accent2>
        <a:srgbClr val="DD314F"/>
      </a:accent2>
      <a:accent3>
        <a:srgbClr val="55B3C1"/>
      </a:accent3>
      <a:accent4>
        <a:srgbClr val="8064A2"/>
      </a:accent4>
      <a:accent5>
        <a:srgbClr val="B5C9E4"/>
      </a:accent5>
      <a:accent6>
        <a:srgbClr val="D8CF79"/>
      </a:accent6>
      <a:hlink>
        <a:srgbClr val="F0D0D7"/>
      </a:hlink>
      <a:folHlink>
        <a:srgbClr val="4C2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6563</TotalTime>
  <Words>1399</Words>
  <Application>Microsoft Office PowerPoint</Application>
  <PresentationFormat>Presentación en pantalla (16:9)</PresentationFormat>
  <Paragraphs>97</Paragraphs>
  <Slides>15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Aptos</vt:lpstr>
      <vt:lpstr>Arial</vt:lpstr>
      <vt:lpstr>Calibri</vt:lpstr>
      <vt:lpstr>Cambria</vt:lpstr>
      <vt:lpstr>Courier New</vt:lpstr>
      <vt:lpstr>Lucida Grande</vt:lpstr>
      <vt:lpstr>Symbol</vt:lpstr>
      <vt:lpstr>Verdana</vt:lpstr>
      <vt:lpstr>Tema de Office</vt:lpstr>
      <vt:lpstr>TELETRABAJO TRABAJO A DISTANCIA  2025</vt:lpstr>
      <vt:lpstr>Establece el sistema conforme a los establecido en el artículo 41 de la Ley 21.724/2025 en el Hospital Dr. Ernesto Torres Galdames de Iquique </vt:lpstr>
      <vt:lpstr> Definición de Teletrabajo:  </vt:lpstr>
      <vt:lpstr>Objetivo General:  </vt:lpstr>
      <vt:lpstr>Objetivos Específicos:  </vt:lpstr>
      <vt:lpstr>Alcance importante:  </vt:lpstr>
      <vt:lpstr>Presentación de PowerPoint</vt:lpstr>
      <vt:lpstr>Condiciones Generales:  </vt:lpstr>
      <vt:lpstr>Presentación de PowerPoint</vt:lpstr>
      <vt:lpstr>Marcación de registro horario:  </vt:lpstr>
      <vt:lpstr>Presentación de PowerPoint</vt:lpstr>
      <vt:lpstr>Presentación de PowerPoint</vt:lpstr>
      <vt:lpstr>Presentación de PowerPoint</vt:lpstr>
      <vt:lpstr>Teletrabajo y Conciliación de vida Familiar con el Trabajo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Maria Carvajal Diaz</cp:lastModifiedBy>
  <cp:revision>67</cp:revision>
  <dcterms:created xsi:type="dcterms:W3CDTF">2022-12-22T19:49:37Z</dcterms:created>
  <dcterms:modified xsi:type="dcterms:W3CDTF">2025-01-27T19:28:54Z</dcterms:modified>
</cp:coreProperties>
</file>