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67" r:id="rId2"/>
    <p:sldId id="268" r:id="rId3"/>
    <p:sldId id="275" r:id="rId4"/>
    <p:sldId id="282" r:id="rId5"/>
    <p:sldId id="289" r:id="rId6"/>
    <p:sldId id="281" r:id="rId7"/>
    <p:sldId id="290" r:id="rId8"/>
    <p:sldId id="286" r:id="rId9"/>
    <p:sldId id="291" r:id="rId10"/>
    <p:sldId id="272" r:id="rId11"/>
  </p:sldIdLst>
  <p:sldSz cx="9144000" cy="5143500" type="screen16x9"/>
  <p:notesSz cx="6950075" cy="1106487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C"/>
    <a:srgbClr val="626363"/>
    <a:srgbClr val="0B4581"/>
    <a:srgbClr val="E1EFF6"/>
    <a:srgbClr val="0C4681"/>
    <a:srgbClr val="094581"/>
    <a:srgbClr val="CBBCE4"/>
    <a:srgbClr val="9286D1"/>
    <a:srgbClr val="A2A431"/>
    <a:srgbClr val="A8A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64"/>
    <p:restoredTop sz="94762"/>
  </p:normalViewPr>
  <p:slideViewPr>
    <p:cSldViewPr snapToGrid="0" snapToObjects="1">
      <p:cViewPr varScale="1">
        <p:scale>
          <a:sx n="100" d="100"/>
          <a:sy n="100" d="100"/>
        </p:scale>
        <p:origin x="1470"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553244"/>
          </a:xfrm>
          <a:prstGeom prst="rect">
            <a:avLst/>
          </a:prstGeom>
        </p:spPr>
        <p:txBody>
          <a:bodyPr vert="horz" lIns="102934" tIns="51467" rIns="102934" bIns="51467" rtlCol="0"/>
          <a:lstStyle>
            <a:lvl1pPr algn="l">
              <a:defRPr sz="1400"/>
            </a:lvl1pPr>
          </a:lstStyle>
          <a:p>
            <a:endParaRPr lang="es-ES"/>
          </a:p>
        </p:txBody>
      </p:sp>
      <p:sp>
        <p:nvSpPr>
          <p:cNvPr id="3" name="Marcador de fecha 2"/>
          <p:cNvSpPr>
            <a:spLocks noGrp="1"/>
          </p:cNvSpPr>
          <p:nvPr>
            <p:ph type="dt" sz="quarter" idx="1"/>
          </p:nvPr>
        </p:nvSpPr>
        <p:spPr>
          <a:xfrm>
            <a:off x="3936768" y="0"/>
            <a:ext cx="3011699" cy="553244"/>
          </a:xfrm>
          <a:prstGeom prst="rect">
            <a:avLst/>
          </a:prstGeom>
        </p:spPr>
        <p:txBody>
          <a:bodyPr vert="horz" lIns="102934" tIns="51467" rIns="102934" bIns="51467" rtlCol="0"/>
          <a:lstStyle>
            <a:lvl1pPr algn="r">
              <a:defRPr sz="1400"/>
            </a:lvl1pPr>
          </a:lstStyle>
          <a:p>
            <a:fld id="{D3FFF770-35C9-2A40-889A-E5244CA528B0}" type="datetimeFigureOut">
              <a:rPr lang="es-ES" smtClean="0"/>
              <a:t>27/01/2025</a:t>
            </a:fld>
            <a:endParaRPr lang="es-ES"/>
          </a:p>
        </p:txBody>
      </p:sp>
      <p:sp>
        <p:nvSpPr>
          <p:cNvPr id="4" name="Marcador de pie de página 3"/>
          <p:cNvSpPr>
            <a:spLocks noGrp="1"/>
          </p:cNvSpPr>
          <p:nvPr>
            <p:ph type="ftr" sz="quarter" idx="2"/>
          </p:nvPr>
        </p:nvSpPr>
        <p:spPr>
          <a:xfrm>
            <a:off x="0" y="10509711"/>
            <a:ext cx="3011699" cy="553244"/>
          </a:xfrm>
          <a:prstGeom prst="rect">
            <a:avLst/>
          </a:prstGeom>
        </p:spPr>
        <p:txBody>
          <a:bodyPr vert="horz" lIns="102934" tIns="51467" rIns="102934" bIns="51467" rtlCol="0" anchor="b"/>
          <a:lstStyle>
            <a:lvl1pPr algn="l">
              <a:defRPr sz="1400"/>
            </a:lvl1pPr>
          </a:lstStyle>
          <a:p>
            <a:endParaRPr lang="es-ES"/>
          </a:p>
        </p:txBody>
      </p:sp>
      <p:sp>
        <p:nvSpPr>
          <p:cNvPr id="5" name="Marcador de número de diapositiva 4"/>
          <p:cNvSpPr>
            <a:spLocks noGrp="1"/>
          </p:cNvSpPr>
          <p:nvPr>
            <p:ph type="sldNum" sz="quarter" idx="3"/>
          </p:nvPr>
        </p:nvSpPr>
        <p:spPr>
          <a:xfrm>
            <a:off x="3936768" y="10509711"/>
            <a:ext cx="3011699" cy="553244"/>
          </a:xfrm>
          <a:prstGeom prst="rect">
            <a:avLst/>
          </a:prstGeom>
        </p:spPr>
        <p:txBody>
          <a:bodyPr vert="horz" lIns="102934" tIns="51467" rIns="102934" bIns="51467" rtlCol="0" anchor="b"/>
          <a:lstStyle>
            <a:lvl1pPr algn="r">
              <a:defRPr sz="1400"/>
            </a:lvl1pPr>
          </a:lstStyle>
          <a:p>
            <a:fld id="{0AB47898-E04B-1B48-B36A-5B44ADE863DF}" type="slidenum">
              <a:rPr lang="es-ES" smtClean="0"/>
              <a:t>‹Nº›</a:t>
            </a:fld>
            <a:endParaRPr lang="es-ES"/>
          </a:p>
        </p:txBody>
      </p:sp>
    </p:spTree>
    <p:extLst>
      <p:ext uri="{BB962C8B-B14F-4D97-AF65-F5344CB8AC3E}">
        <p14:creationId xmlns:p14="http://schemas.microsoft.com/office/powerpoint/2010/main" val="278490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553244"/>
          </a:xfrm>
          <a:prstGeom prst="rect">
            <a:avLst/>
          </a:prstGeom>
        </p:spPr>
        <p:txBody>
          <a:bodyPr vert="horz" lIns="102934" tIns="51467" rIns="102934" bIns="51467" rtlCol="0"/>
          <a:lstStyle>
            <a:lvl1pPr algn="l">
              <a:defRPr sz="1400"/>
            </a:lvl1pPr>
          </a:lstStyle>
          <a:p>
            <a:endParaRPr lang="es-ES"/>
          </a:p>
        </p:txBody>
      </p:sp>
      <p:sp>
        <p:nvSpPr>
          <p:cNvPr id="3" name="Marcador de fecha 2"/>
          <p:cNvSpPr>
            <a:spLocks noGrp="1"/>
          </p:cNvSpPr>
          <p:nvPr>
            <p:ph type="dt" idx="1"/>
          </p:nvPr>
        </p:nvSpPr>
        <p:spPr>
          <a:xfrm>
            <a:off x="3936768" y="0"/>
            <a:ext cx="3011699" cy="553244"/>
          </a:xfrm>
          <a:prstGeom prst="rect">
            <a:avLst/>
          </a:prstGeom>
        </p:spPr>
        <p:txBody>
          <a:bodyPr vert="horz" lIns="102934" tIns="51467" rIns="102934" bIns="51467" rtlCol="0"/>
          <a:lstStyle>
            <a:lvl1pPr algn="r">
              <a:defRPr sz="1400"/>
            </a:lvl1pPr>
          </a:lstStyle>
          <a:p>
            <a:fld id="{7B09F4EB-0C48-1D4D-BE05-59A7B7BF1EB1}" type="datetimeFigureOut">
              <a:rPr lang="es-ES" smtClean="0"/>
              <a:t>27/01/2025</a:t>
            </a:fld>
            <a:endParaRPr lang="es-ES"/>
          </a:p>
        </p:txBody>
      </p:sp>
      <p:sp>
        <p:nvSpPr>
          <p:cNvPr id="4" name="Marcador de imagen de diapositiva 3"/>
          <p:cNvSpPr>
            <a:spLocks noGrp="1" noRot="1" noChangeAspect="1"/>
          </p:cNvSpPr>
          <p:nvPr>
            <p:ph type="sldImg" idx="2"/>
          </p:nvPr>
        </p:nvSpPr>
        <p:spPr>
          <a:xfrm>
            <a:off x="-212725" y="830263"/>
            <a:ext cx="7375525" cy="4149725"/>
          </a:xfrm>
          <a:prstGeom prst="rect">
            <a:avLst/>
          </a:prstGeom>
          <a:noFill/>
          <a:ln w="12700">
            <a:solidFill>
              <a:prstClr val="black"/>
            </a:solidFill>
          </a:ln>
        </p:spPr>
        <p:txBody>
          <a:bodyPr vert="horz" lIns="102934" tIns="51467" rIns="102934" bIns="51467" rtlCol="0" anchor="ctr"/>
          <a:lstStyle/>
          <a:p>
            <a:endParaRPr lang="es-ES"/>
          </a:p>
        </p:txBody>
      </p:sp>
      <p:sp>
        <p:nvSpPr>
          <p:cNvPr id="5" name="Marcador de notas 4"/>
          <p:cNvSpPr>
            <a:spLocks noGrp="1"/>
          </p:cNvSpPr>
          <p:nvPr>
            <p:ph type="body" sz="quarter" idx="3"/>
          </p:nvPr>
        </p:nvSpPr>
        <p:spPr>
          <a:xfrm>
            <a:off x="695008" y="5255815"/>
            <a:ext cx="5560060" cy="4979194"/>
          </a:xfrm>
          <a:prstGeom prst="rect">
            <a:avLst/>
          </a:prstGeom>
        </p:spPr>
        <p:txBody>
          <a:bodyPr vert="horz" lIns="102934" tIns="51467" rIns="102934" bIns="51467"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10509711"/>
            <a:ext cx="3011699" cy="553244"/>
          </a:xfrm>
          <a:prstGeom prst="rect">
            <a:avLst/>
          </a:prstGeom>
        </p:spPr>
        <p:txBody>
          <a:bodyPr vert="horz" lIns="102934" tIns="51467" rIns="102934" bIns="51467" rtlCol="0" anchor="b"/>
          <a:lstStyle>
            <a:lvl1pPr algn="l">
              <a:defRPr sz="1400"/>
            </a:lvl1pPr>
          </a:lstStyle>
          <a:p>
            <a:endParaRPr lang="es-ES"/>
          </a:p>
        </p:txBody>
      </p:sp>
      <p:sp>
        <p:nvSpPr>
          <p:cNvPr id="7" name="Marcador de número de diapositiva 6"/>
          <p:cNvSpPr>
            <a:spLocks noGrp="1"/>
          </p:cNvSpPr>
          <p:nvPr>
            <p:ph type="sldNum" sz="quarter" idx="5"/>
          </p:nvPr>
        </p:nvSpPr>
        <p:spPr>
          <a:xfrm>
            <a:off x="3936768" y="10509711"/>
            <a:ext cx="3011699" cy="553244"/>
          </a:xfrm>
          <a:prstGeom prst="rect">
            <a:avLst/>
          </a:prstGeom>
        </p:spPr>
        <p:txBody>
          <a:bodyPr vert="horz" lIns="102934" tIns="51467" rIns="102934" bIns="51467" rtlCol="0" anchor="b"/>
          <a:lstStyle>
            <a:lvl1pPr algn="r">
              <a:defRPr sz="1400"/>
            </a:lvl1pPr>
          </a:lstStyle>
          <a:p>
            <a:fld id="{B5C2ACEB-F3A8-8A45-9867-B63159394D57}" type="slidenum">
              <a:rPr lang="es-ES" smtClean="0"/>
              <a:t>‹Nº›</a:t>
            </a:fld>
            <a:endParaRPr lang="es-ES"/>
          </a:p>
        </p:txBody>
      </p:sp>
    </p:spTree>
    <p:extLst>
      <p:ext uri="{BB962C8B-B14F-4D97-AF65-F5344CB8AC3E}">
        <p14:creationId xmlns:p14="http://schemas.microsoft.com/office/powerpoint/2010/main" val="21628544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628650" y="1299939"/>
            <a:ext cx="7886700" cy="506559"/>
          </a:xfrm>
        </p:spPr>
        <p:txBody>
          <a:bodyPr>
            <a:normAutofit/>
          </a:bodyPr>
          <a:lstStyle>
            <a:lvl1pPr algn="ctr">
              <a:defRPr sz="2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PRESENTACIÓN</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161660" y="1861314"/>
            <a:ext cx="4820681" cy="368929"/>
          </a:xfrm>
        </p:spPr>
        <p:txBody>
          <a:bodyPr>
            <a:noAutofit/>
          </a:bodyPr>
          <a:lstStyle>
            <a:lvl1pPr marL="0" indent="0" algn="ctr">
              <a:buNone/>
              <a:defRPr sz="1800">
                <a:solidFill>
                  <a:schemeClr val="bg1"/>
                </a:solidFill>
              </a:defRPr>
            </a:lvl1pPr>
          </a:lstStyle>
          <a:p>
            <a:pPr lvl="0"/>
            <a:r>
              <a:rPr lang="es-MX" dirty="0"/>
              <a:t>Bajada lorem ipsum dolor sit amet</a:t>
            </a:r>
            <a:endParaRPr lang="es-CL" dirty="0"/>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3291468" y="2987600"/>
            <a:ext cx="2561064" cy="1150924"/>
          </a:xfrm>
          <a:prstGeom prst="rect">
            <a:avLst/>
          </a:prstGeom>
        </p:spPr>
      </p:pic>
    </p:spTree>
    <p:extLst>
      <p:ext uri="{BB962C8B-B14F-4D97-AF65-F5344CB8AC3E}">
        <p14:creationId xmlns:p14="http://schemas.microsoft.com/office/powerpoint/2010/main" val="2267023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Imagen con título">
    <p:bg>
      <p:bgPr>
        <a:solidFill>
          <a:schemeClr val="bg2">
            <a:alpha val="3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115C80"/>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5995BFA3-5772-C10C-546F-3F6E8089862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DC517091-3A9E-1D25-638B-EB38784AC686}"/>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145496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rgbClr val="0B458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FFFFFF"/>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EEECE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6"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7E5DAB4E-AF11-8B33-C31E-AF1BBEECD272}"/>
              </a:ext>
            </a:extLst>
          </p:cNvPr>
          <p:cNvPicPr>
            <a:picLocks noChangeAspect="1"/>
          </p:cNvPicPr>
          <p:nvPr userDrawn="1"/>
        </p:nvPicPr>
        <p:blipFill>
          <a:blip r:embed="rId2">
            <a:duotone>
              <a:prstClr val="black"/>
              <a:schemeClr val="accent1">
                <a:tint val="45000"/>
                <a:satMod val="400000"/>
              </a:schemeClr>
            </a:duotone>
            <a:alphaModFix amt="3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704FF3BA-5837-0D25-5C97-9654BAB91A15}"/>
              </a:ext>
            </a:extLst>
          </p:cNvPr>
          <p:cNvPicPr>
            <a:picLocks noChangeAspect="1"/>
          </p:cNvPicPr>
          <p:nvPr userDrawn="1"/>
        </p:nvPicPr>
        <p:blipFill>
          <a:blip r:embed="rId4"/>
          <a:srcRect/>
          <a:stretch/>
        </p:blipFill>
        <p:spPr>
          <a:xfrm>
            <a:off x="8139292" y="154901"/>
            <a:ext cx="752392" cy="749742"/>
          </a:xfrm>
          <a:prstGeom prst="rect">
            <a:avLst/>
          </a:prstGeom>
        </p:spPr>
      </p:pic>
    </p:spTree>
    <p:extLst>
      <p:ext uri="{BB962C8B-B14F-4D97-AF65-F5344CB8AC3E}">
        <p14:creationId xmlns:p14="http://schemas.microsoft.com/office/powerpoint/2010/main" val="272924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Imagen con título">
    <p:bg>
      <p:bgPr>
        <a:solidFill>
          <a:schemeClr val="accent5">
            <a:alpha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0B4581"/>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rgbClr val="0B458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62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7"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FD50D9FC-95A1-2CA6-AB9C-6C7360136635}"/>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C2D1799B-9CC0-243C-82FD-DEF06B7B1624}"/>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414162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659084-D5E4-FEF3-86F9-551DA68C541B}"/>
              </a:ext>
            </a:extLst>
          </p:cNvPr>
          <p:cNvPicPr>
            <a:picLocks noChangeAspect="1"/>
          </p:cNvPicPr>
          <p:nvPr userDrawn="1"/>
        </p:nvPicPr>
        <p:blipFill>
          <a:blip r:embed="rId3"/>
          <a:stretch>
            <a:fillRect/>
          </a:stretch>
        </p:blipFill>
        <p:spPr>
          <a:xfrm>
            <a:off x="3003550" y="1633211"/>
            <a:ext cx="3136900" cy="1409700"/>
          </a:xfrm>
          <a:prstGeom prst="rect">
            <a:avLst/>
          </a:prstGeom>
        </p:spPr>
      </p:pic>
    </p:spTree>
    <p:extLst>
      <p:ext uri="{BB962C8B-B14F-4D97-AF65-F5344CB8AC3E}">
        <p14:creationId xmlns:p14="http://schemas.microsoft.com/office/powerpoint/2010/main" val="4117914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Portadi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628650" y="2257608"/>
            <a:ext cx="7886700" cy="628283"/>
          </a:xfrm>
        </p:spPr>
        <p:txBody>
          <a:bodyPr>
            <a:normAutofit/>
          </a:bodyPr>
          <a:lstStyle>
            <a:lvl1pPr algn="ctr">
              <a:defRPr sz="345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lámina</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3150869" y="2916826"/>
            <a:ext cx="2842262" cy="260054"/>
          </a:xfrm>
        </p:spPr>
        <p:txBody>
          <a:bodyPr>
            <a:normAutofit/>
          </a:bodyPr>
          <a:lstStyle>
            <a:lvl1pPr marL="0" indent="0" algn="ctr">
              <a:buNone/>
              <a:defRPr sz="1500">
                <a:solidFill>
                  <a:srgbClr val="0B4581"/>
                </a:solidFill>
              </a:defRPr>
            </a:lvl1pPr>
          </a:lstStyle>
          <a:p>
            <a:pPr lvl="0"/>
            <a:r>
              <a:rPr lang="es-MX" dirty="0"/>
              <a:t>Bajada de lámina</a:t>
            </a:r>
            <a:endParaRPr lang="es-CL" dirty="0"/>
          </a:p>
        </p:txBody>
      </p:sp>
      <p:pic>
        <p:nvPicPr>
          <p:cNvPr id="4" name="Imagen 3">
            <a:extLst>
              <a:ext uri="{FF2B5EF4-FFF2-40B4-BE49-F238E27FC236}">
                <a16:creationId xmlns:a16="http://schemas.microsoft.com/office/drawing/2014/main" id="{D8589F01-F04E-A170-01A0-788B7F2BB545}"/>
              </a:ext>
            </a:extLst>
          </p:cNvPr>
          <p:cNvPicPr>
            <a:picLocks noChangeAspect="1"/>
          </p:cNvPicPr>
          <p:nvPr userDrawn="1"/>
        </p:nvPicPr>
        <p:blipFill>
          <a:blip r:embed="rId3"/>
          <a:srcRect/>
          <a:stretch/>
        </p:blipFill>
        <p:spPr>
          <a:xfrm>
            <a:off x="3819608" y="257094"/>
            <a:ext cx="1504784" cy="1504784"/>
          </a:xfrm>
          <a:prstGeom prst="rect">
            <a:avLst/>
          </a:prstGeom>
        </p:spPr>
      </p:pic>
    </p:spTree>
    <p:extLst>
      <p:ext uri="{BB962C8B-B14F-4D97-AF65-F5344CB8AC3E}">
        <p14:creationId xmlns:p14="http://schemas.microsoft.com/office/powerpoint/2010/main" val="35308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442263" cy="408170"/>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514455" y="0"/>
            <a:ext cx="8001033" cy="104093"/>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592C3F1B-04C5-895C-CFD7-0D110BF2D071}"/>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5" name="Imagen 4">
            <a:extLst>
              <a:ext uri="{FF2B5EF4-FFF2-40B4-BE49-F238E27FC236}">
                <a16:creationId xmlns:a16="http://schemas.microsoft.com/office/drawing/2014/main" id="{50799E2D-680F-8DF3-1D8C-65A4E622092E}"/>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376691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bg>
      <p:bgPr>
        <a:solidFill>
          <a:schemeClr val="accent5">
            <a:alpha val="40084"/>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638127" cy="408170"/>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514455" y="0"/>
            <a:ext cx="8001033" cy="104093"/>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5"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04A342F0-4F52-2D7B-C265-4114E81E147C}"/>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4" name="Imagen 3">
            <a:extLst>
              <a:ext uri="{FF2B5EF4-FFF2-40B4-BE49-F238E27FC236}">
                <a16:creationId xmlns:a16="http://schemas.microsoft.com/office/drawing/2014/main" id="{3C7974E6-14DE-D18A-D871-C93EDEAB0382}"/>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121079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631809" cy="408170"/>
          </a:xfrm>
          <a:prstGeom prst="rect">
            <a:avLst/>
          </a:prstGeom>
        </p:spPr>
        <p:txBody>
          <a:bodyPr/>
          <a:lstStyle/>
          <a:p>
            <a:r>
              <a:rPr lang="es-ES_tradnl"/>
              <a:t>Clic para editar título</a:t>
            </a:r>
            <a:endParaRPr lang="es-ES"/>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6" name="Marcador de contenido 2"/>
          <p:cNvSpPr>
            <a:spLocks noGrp="1"/>
          </p:cNvSpPr>
          <p:nvPr>
            <p:ph idx="1"/>
          </p:nvPr>
        </p:nvSpPr>
        <p:spPr>
          <a:xfrm>
            <a:off x="457200" y="1200151"/>
            <a:ext cx="3965533"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7" name="Marcador de contenido 2"/>
          <p:cNvSpPr>
            <a:spLocks noGrp="1"/>
          </p:cNvSpPr>
          <p:nvPr>
            <p:ph idx="13"/>
          </p:nvPr>
        </p:nvSpPr>
        <p:spPr>
          <a:xfrm>
            <a:off x="4721267" y="1200151"/>
            <a:ext cx="3965533"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3"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4" name="Imagen 3">
            <a:extLst>
              <a:ext uri="{FF2B5EF4-FFF2-40B4-BE49-F238E27FC236}">
                <a16:creationId xmlns:a16="http://schemas.microsoft.com/office/drawing/2014/main" id="{3186E3E6-57F7-E5E5-4BF8-FDDDF7B9318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5" name="Imagen 4">
            <a:extLst>
              <a:ext uri="{FF2B5EF4-FFF2-40B4-BE49-F238E27FC236}">
                <a16:creationId xmlns:a16="http://schemas.microsoft.com/office/drawing/2014/main" id="{0BE7F781-55E9-DF3B-144C-C3F6E72AE3D7}"/>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392403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094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hasCustomPrompt="1"/>
          </p:nvPr>
        </p:nvSpPr>
        <p:spPr>
          <a:xfrm>
            <a:off x="3789288" y="747287"/>
            <a:ext cx="4352692" cy="395985"/>
          </a:xfrm>
          <a:prstGeom prst="rect">
            <a:avLst/>
          </a:prstGeom>
        </p:spPr>
        <p:txBody>
          <a:bodyPr anchor="t"/>
          <a:lstStyle>
            <a:lvl1pPr algn="l">
              <a:defRPr sz="2400" b="1">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1" y="11383"/>
            <a:ext cx="3465514" cy="5132117"/>
          </a:xfrm>
          <a:prstGeom prst="rect">
            <a:avLst/>
          </a:prstGeom>
          <a:solidFill>
            <a:schemeClr val="bg1">
              <a:lumMod val="85000"/>
            </a:schemeClr>
          </a:solidFill>
        </p:spPr>
        <p:txBody>
          <a:bodyPr/>
          <a:lstStyle>
            <a:lvl1pPr marL="108000" indent="0">
              <a:buNone/>
              <a:defRPr sz="1800">
                <a:solidFill>
                  <a:schemeClr val="tx1">
                    <a:lumMod val="90000"/>
                    <a:lumOff val="10000"/>
                  </a:schemeClr>
                </a:solidFill>
              </a:defRPr>
            </a:lvl1pPr>
            <a:lvl2pPr>
              <a:defRPr sz="1600">
                <a:solidFill>
                  <a:schemeClr val="tx1">
                    <a:lumMod val="90000"/>
                    <a:lumOff val="10000"/>
                  </a:schemeClr>
                </a:solidFill>
              </a:defRPr>
            </a:lvl2pPr>
            <a:lvl3pPr>
              <a:defRPr sz="1400">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2000"/>
            </a:lvl6pPr>
            <a:lvl7pPr>
              <a:defRPr sz="2000"/>
            </a:lvl7pPr>
            <a:lvl8pPr>
              <a:defRPr sz="2000"/>
            </a:lvl8pPr>
            <a:lvl9pPr>
              <a:defRPr sz="2000"/>
            </a:lvl9pPr>
          </a:lstStyle>
          <a:p>
            <a:pPr lvl="0"/>
            <a:endParaRPr lang="es-ES" dirty="0"/>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4" name="Imagen 3">
            <a:extLst>
              <a:ext uri="{FF2B5EF4-FFF2-40B4-BE49-F238E27FC236}">
                <a16:creationId xmlns:a16="http://schemas.microsoft.com/office/drawing/2014/main" id="{FDFE39B0-63CB-8B98-43D0-80BDB23DE0CD}"/>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29499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0C46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p:nvPr>
        </p:nvSpPr>
        <p:spPr>
          <a:xfrm>
            <a:off x="457201" y="1498011"/>
            <a:ext cx="2619757" cy="871538"/>
          </a:xfrm>
          <a:prstGeom prst="rect">
            <a:avLst/>
          </a:prstGeom>
        </p:spPr>
        <p:txBody>
          <a:bodyPr anchor="b"/>
          <a:lstStyle>
            <a:lvl1pPr algn="l">
              <a:defRPr sz="2000" b="1">
                <a:solidFill>
                  <a:srgbClr val="E1EFF6"/>
                </a:solidFill>
              </a:defRPr>
            </a:lvl1pPr>
          </a:lstStyle>
          <a:p>
            <a:r>
              <a:rPr lang="es-ES_tradnl" dirty="0"/>
              <a:t>Clic para editar título</a:t>
            </a:r>
            <a:endParaRPr lang="es-ES" dirty="0"/>
          </a:p>
        </p:txBody>
      </p:sp>
      <p:sp>
        <p:nvSpPr>
          <p:cNvPr id="4" name="Marcador de texto 3"/>
          <p:cNvSpPr>
            <a:spLocks noGrp="1"/>
          </p:cNvSpPr>
          <p:nvPr>
            <p:ph type="body" sz="half" idx="2"/>
          </p:nvPr>
        </p:nvSpPr>
        <p:spPr>
          <a:xfrm>
            <a:off x="457201" y="2445376"/>
            <a:ext cx="2619757" cy="815124"/>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1"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Título 1">
            <a:extLst>
              <a:ext uri="{FF2B5EF4-FFF2-40B4-BE49-F238E27FC236}">
                <a16:creationId xmlns:a16="http://schemas.microsoft.com/office/drawing/2014/main" id="{C62263E8-0747-ACF0-D5FF-54ECA3B7C6F3}"/>
              </a:ext>
            </a:extLst>
          </p:cNvPr>
          <p:cNvSpPr txBox="1">
            <a:spLocks/>
          </p:cNvSpPr>
          <p:nvPr userDrawn="1"/>
        </p:nvSpPr>
        <p:spPr>
          <a:xfrm>
            <a:off x="3789288" y="747287"/>
            <a:ext cx="4352692" cy="395985"/>
          </a:xfrm>
          <a:prstGeom prst="rect">
            <a:avLst/>
          </a:prstGeom>
        </p:spPr>
        <p:txBody>
          <a:bodyPr anchor="t"/>
          <a:lstStyle>
            <a:lvl1pPr algn="l" defTabSz="457200" rtl="0" eaLnBrk="1" latinLnBrk="0" hangingPunct="1">
              <a:spcBef>
                <a:spcPct val="0"/>
              </a:spcBef>
              <a:buNone/>
              <a:defRPr sz="2400" b="1" kern="1200">
                <a:solidFill>
                  <a:srgbClr val="0B4581"/>
                </a:solidFill>
                <a:latin typeface="Cambria"/>
                <a:ea typeface="+mj-ea"/>
                <a:cs typeface="Cambria"/>
              </a:defRPr>
            </a:lvl1pPr>
          </a:lstStyle>
          <a:p>
            <a:r>
              <a:rPr lang="es-ES_tradnl" dirty="0"/>
              <a:t>Clic para editar título</a:t>
            </a:r>
            <a:endParaRPr lang="es-ES" dirty="0"/>
          </a:p>
        </p:txBody>
      </p:sp>
      <p:sp>
        <p:nvSpPr>
          <p:cNvPr id="7" name="Marcador de contenido 2">
            <a:extLst>
              <a:ext uri="{FF2B5EF4-FFF2-40B4-BE49-F238E27FC236}">
                <a16:creationId xmlns:a16="http://schemas.microsoft.com/office/drawing/2014/main" id="{2AFEC00E-CADA-FC49-AA1B-0624D2ABB965}"/>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2" name="Marcador de contenido 2">
            <a:extLst>
              <a:ext uri="{FF2B5EF4-FFF2-40B4-BE49-F238E27FC236}">
                <a16:creationId xmlns:a16="http://schemas.microsoft.com/office/drawing/2014/main" id="{B1EEC7E2-60AB-38FC-04D9-2EF1644D61E2}"/>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13" name="Imagen 12">
            <a:extLst>
              <a:ext uri="{FF2B5EF4-FFF2-40B4-BE49-F238E27FC236}">
                <a16:creationId xmlns:a16="http://schemas.microsoft.com/office/drawing/2014/main" id="{DD18EFCB-4089-15D6-858A-A647288C23EE}"/>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80946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2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E1E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p:nvPr>
        </p:nvSpPr>
        <p:spPr>
          <a:xfrm>
            <a:off x="457201" y="1498011"/>
            <a:ext cx="2619757" cy="871538"/>
          </a:xfrm>
          <a:prstGeom prst="rect">
            <a:avLst/>
          </a:prstGeom>
        </p:spPr>
        <p:txBody>
          <a:bodyPr anchor="b"/>
          <a:lstStyle>
            <a:lvl1pPr algn="l">
              <a:defRPr sz="2000" b="1">
                <a:solidFill>
                  <a:srgbClr val="0C46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3974140" y="976600"/>
            <a:ext cx="4712659" cy="3521921"/>
          </a:xfrm>
          <a:prstGeom prst="rect">
            <a:avLst/>
          </a:prstGeom>
        </p:spPr>
        <p:txBody>
          <a:bodyPr/>
          <a:lstStyle>
            <a:lvl1pPr>
              <a:defRPr sz="1800">
                <a:solidFill>
                  <a:schemeClr val="tx1">
                    <a:lumMod val="90000"/>
                    <a:lumOff val="10000"/>
                  </a:schemeClr>
                </a:solidFill>
              </a:defRPr>
            </a:lvl1pPr>
            <a:lvl2pPr>
              <a:defRPr sz="1600">
                <a:solidFill>
                  <a:schemeClr val="tx1">
                    <a:lumMod val="90000"/>
                    <a:lumOff val="10000"/>
                  </a:schemeClr>
                </a:solidFill>
              </a:defRPr>
            </a:lvl2pPr>
            <a:lvl3pPr>
              <a:defRPr sz="1400">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457201" y="2445376"/>
            <a:ext cx="2619757" cy="815124"/>
          </a:xfrm>
          <a:prstGeom prst="rect">
            <a:avLst/>
          </a:prstGeom>
        </p:spPr>
        <p:txBody>
          <a:bodyPr/>
          <a:lstStyle>
            <a:lvl1pPr marL="0" indent="0">
              <a:buNone/>
              <a:defRPr sz="1400">
                <a:solidFill>
                  <a:srgbClr val="62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7" name="Imagen 6">
            <a:extLst>
              <a:ext uri="{FF2B5EF4-FFF2-40B4-BE49-F238E27FC236}">
                <a16:creationId xmlns:a16="http://schemas.microsoft.com/office/drawing/2014/main" id="{62519785-80CB-D207-7428-13A5E309B2EF}"/>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65586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9D9D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9D9D9C"/>
              </a:solidFill>
            </a:endParaRPr>
          </a:p>
        </p:txBody>
      </p:sp>
      <p:sp>
        <p:nvSpPr>
          <p:cNvPr id="2" name="Título 1"/>
          <p:cNvSpPr>
            <a:spLocks noGrp="1"/>
          </p:cNvSpPr>
          <p:nvPr>
            <p:ph type="title" hasCustomPrompt="1"/>
          </p:nvPr>
        </p:nvSpPr>
        <p:spPr>
          <a:xfrm>
            <a:off x="3789288" y="747287"/>
            <a:ext cx="4352692" cy="395985"/>
          </a:xfrm>
          <a:prstGeom prst="rect">
            <a:avLst/>
          </a:prstGeom>
        </p:spPr>
        <p:txBody>
          <a:bodyPr anchor="t"/>
          <a:lstStyle>
            <a:lvl1pPr algn="l">
              <a:defRPr sz="2400" b="1">
                <a:solidFill>
                  <a:srgbClr val="0B4581"/>
                </a:solidFill>
              </a:defRPr>
            </a:lvl1pPr>
          </a:lstStyle>
          <a:p>
            <a:r>
              <a:rPr lang="es-ES_tradnl" dirty="0"/>
              <a:t>Clic para editar título</a:t>
            </a:r>
            <a:endParaRPr lang="es-ES" dirty="0"/>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sp>
        <p:nvSpPr>
          <p:cNvPr id="3" name="Título 1">
            <a:extLst>
              <a:ext uri="{FF2B5EF4-FFF2-40B4-BE49-F238E27FC236}">
                <a16:creationId xmlns:a16="http://schemas.microsoft.com/office/drawing/2014/main" id="{E197196C-479A-5759-A0C1-A71F7FDE591F}"/>
              </a:ext>
            </a:extLst>
          </p:cNvPr>
          <p:cNvSpPr txBox="1">
            <a:spLocks/>
          </p:cNvSpPr>
          <p:nvPr userDrawn="1"/>
        </p:nvSpPr>
        <p:spPr>
          <a:xfrm>
            <a:off x="457201" y="1498011"/>
            <a:ext cx="2619757" cy="871538"/>
          </a:xfrm>
          <a:prstGeom prst="rect">
            <a:avLst/>
          </a:prstGeom>
        </p:spPr>
        <p:txBody>
          <a:bodyPr anchor="b"/>
          <a:lstStyle>
            <a:lvl1pPr algn="l" defTabSz="457200" rtl="0" eaLnBrk="1" latinLnBrk="0" hangingPunct="1">
              <a:spcBef>
                <a:spcPct val="0"/>
              </a:spcBef>
              <a:buNone/>
              <a:defRPr sz="2000" b="1" kern="1200">
                <a:solidFill>
                  <a:srgbClr val="0C4681"/>
                </a:solidFill>
                <a:latin typeface="Cambria"/>
                <a:ea typeface="+mj-ea"/>
                <a:cs typeface="Cambria"/>
              </a:defRPr>
            </a:lvl1pPr>
          </a:lstStyle>
          <a:p>
            <a:r>
              <a:rPr lang="es-ES_tradnl" dirty="0">
                <a:solidFill>
                  <a:schemeClr val="bg1"/>
                </a:solidFill>
              </a:rPr>
              <a:t>Clic para editar título</a:t>
            </a:r>
            <a:endParaRPr lang="es-ES" dirty="0">
              <a:solidFill>
                <a:schemeClr val="bg1"/>
              </a:solidFill>
            </a:endParaRPr>
          </a:p>
        </p:txBody>
      </p:sp>
      <p:sp>
        <p:nvSpPr>
          <p:cNvPr id="4" name="Marcador de texto 3">
            <a:extLst>
              <a:ext uri="{FF2B5EF4-FFF2-40B4-BE49-F238E27FC236}">
                <a16:creationId xmlns:a16="http://schemas.microsoft.com/office/drawing/2014/main" id="{D9D46C91-8E2D-3F3A-371D-E2B822435ED0}"/>
              </a:ext>
            </a:extLst>
          </p:cNvPr>
          <p:cNvSpPr>
            <a:spLocks noGrp="1"/>
          </p:cNvSpPr>
          <p:nvPr>
            <p:ph type="body" sz="half" idx="2"/>
          </p:nvPr>
        </p:nvSpPr>
        <p:spPr>
          <a:xfrm>
            <a:off x="457201" y="2445376"/>
            <a:ext cx="2619757" cy="815124"/>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pic>
        <p:nvPicPr>
          <p:cNvPr id="11" name="Imagen 10">
            <a:extLst>
              <a:ext uri="{FF2B5EF4-FFF2-40B4-BE49-F238E27FC236}">
                <a16:creationId xmlns:a16="http://schemas.microsoft.com/office/drawing/2014/main" id="{451F0268-2DA6-60E9-C52A-57609DC65ACC}"/>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59006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272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50" r:id="rId3"/>
    <p:sldLayoutId id="2147483664" r:id="rId4"/>
    <p:sldLayoutId id="2147483652" r:id="rId5"/>
    <p:sldLayoutId id="2147483670" r:id="rId6"/>
    <p:sldLayoutId id="2147483656" r:id="rId7"/>
    <p:sldLayoutId id="2147483658" r:id="rId8"/>
    <p:sldLayoutId id="2147483660" r:id="rId9"/>
    <p:sldLayoutId id="2147483663" r:id="rId10"/>
    <p:sldLayoutId id="2147483657" r:id="rId11"/>
    <p:sldLayoutId id="2147483662" r:id="rId12"/>
    <p:sldLayoutId id="2147483671" r:id="rId13"/>
  </p:sldLayoutIdLst>
  <p:hf hdr="0" ftr="0" dt="0"/>
  <p:txStyles>
    <p:titleStyle>
      <a:lvl1pPr algn="l" defTabSz="457200" rtl="0" eaLnBrk="1" latinLnBrk="0" hangingPunct="1">
        <a:spcBef>
          <a:spcPct val="0"/>
        </a:spcBef>
        <a:buNone/>
        <a:defRPr sz="2400" b="1" kern="1200">
          <a:solidFill>
            <a:schemeClr val="accent1"/>
          </a:solidFill>
          <a:latin typeface="Cambria"/>
          <a:ea typeface="+mj-ea"/>
          <a:cs typeface="Cambria"/>
        </a:defRPr>
      </a:lvl1pPr>
    </p:titleStyle>
    <p:bodyStyle>
      <a:lvl1pPr marL="284400" indent="-176400" algn="l" defTabSz="457200" rtl="0" eaLnBrk="1" latinLnBrk="0" hangingPunct="1">
        <a:spcBef>
          <a:spcPct val="20000"/>
        </a:spcBef>
        <a:buFont typeface="Arial"/>
        <a:buChar char="•"/>
        <a:defRPr sz="1800" kern="1200">
          <a:solidFill>
            <a:schemeClr val="tx1"/>
          </a:solidFill>
          <a:latin typeface="Cambria"/>
          <a:ea typeface="+mn-ea"/>
          <a:cs typeface="Cambria"/>
        </a:defRPr>
      </a:lvl1pPr>
      <a:lvl2pPr marL="525600" indent="-140400" algn="l" defTabSz="457200" rtl="0" eaLnBrk="1" latinLnBrk="0" hangingPunct="1">
        <a:spcBef>
          <a:spcPts val="600"/>
        </a:spcBef>
        <a:buSzPct val="80000"/>
        <a:buFont typeface="Lucida Grande"/>
        <a:buChar char="›"/>
        <a:defRPr sz="16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1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ospitaliquique.cl/images/RRHH/formularios/2024/Formulario_Permiso_de_Trabajo_LEY_TEA.docx" TargetMode="External"/><Relationship Id="rId2" Type="http://schemas.openxmlformats.org/officeDocument/2006/relationships/hyperlink" Target="https://www.hospitaliquique.cl/images/RRHH/formularios/2024/Formulario_declaracin_ingreso_Ley_TEA_Formato_1.docx"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FF992-2855-D3B0-27E2-9CB22A10F332}"/>
              </a:ext>
            </a:extLst>
          </p:cNvPr>
          <p:cNvSpPr>
            <a:spLocks noGrp="1"/>
          </p:cNvSpPr>
          <p:nvPr>
            <p:ph type="title"/>
          </p:nvPr>
        </p:nvSpPr>
        <p:spPr/>
        <p:txBody>
          <a:bodyPr>
            <a:normAutofit fontScale="90000"/>
          </a:bodyPr>
          <a:lstStyle/>
          <a:p>
            <a:r>
              <a:rPr lang="es-MX" dirty="0"/>
              <a:t>PERMISO LABORAL</a:t>
            </a:r>
            <a:endParaRPr lang="es-CL" dirty="0"/>
          </a:p>
        </p:txBody>
      </p:sp>
      <p:sp>
        <p:nvSpPr>
          <p:cNvPr id="3" name="Marcador de texto 2">
            <a:extLst>
              <a:ext uri="{FF2B5EF4-FFF2-40B4-BE49-F238E27FC236}">
                <a16:creationId xmlns:a16="http://schemas.microsoft.com/office/drawing/2014/main" id="{DB186BDC-CEF6-6189-2F64-11C2ECCE189D}"/>
              </a:ext>
            </a:extLst>
          </p:cNvPr>
          <p:cNvSpPr>
            <a:spLocks noGrp="1"/>
          </p:cNvSpPr>
          <p:nvPr>
            <p:ph type="body" sz="quarter" idx="11"/>
          </p:nvPr>
        </p:nvSpPr>
        <p:spPr>
          <a:xfrm>
            <a:off x="1069848" y="1861314"/>
            <a:ext cx="7095744" cy="973326"/>
          </a:xfrm>
        </p:spPr>
        <p:txBody>
          <a:bodyPr/>
          <a:lstStyle/>
          <a:p>
            <a:r>
              <a:rPr lang="es-MX" dirty="0"/>
              <a:t>Ley 21.545 establece la promoción, la atención integral, y la protección de los derechos de las personas con Trastorno del Espectro Autista en el ámbito social, de salud y educación </a:t>
            </a:r>
          </a:p>
          <a:p>
            <a:endParaRPr lang="es-CL" dirty="0"/>
          </a:p>
        </p:txBody>
      </p:sp>
    </p:spTree>
    <p:extLst>
      <p:ext uri="{BB962C8B-B14F-4D97-AF65-F5344CB8AC3E}">
        <p14:creationId xmlns:p14="http://schemas.microsoft.com/office/powerpoint/2010/main" val="162686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4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570445-CCE8-9035-C40A-4FE82414105B}"/>
              </a:ext>
            </a:extLst>
          </p:cNvPr>
          <p:cNvSpPr>
            <a:spLocks noGrp="1"/>
          </p:cNvSpPr>
          <p:nvPr>
            <p:ph type="title"/>
          </p:nvPr>
        </p:nvSpPr>
        <p:spPr>
          <a:xfrm>
            <a:off x="628650" y="2257608"/>
            <a:ext cx="7886700" cy="1153104"/>
          </a:xfrm>
        </p:spPr>
        <p:txBody>
          <a:bodyPr>
            <a:normAutofit fontScale="90000"/>
          </a:bodyPr>
          <a:lstStyle/>
          <a:p>
            <a:r>
              <a:rPr lang="es-MX" dirty="0"/>
              <a:t>PERMISO LABORAL TEA </a:t>
            </a:r>
            <a:br>
              <a:rPr lang="es-MX" dirty="0"/>
            </a:br>
            <a:r>
              <a:rPr lang="es-MX" sz="2000" dirty="0"/>
              <a:t>En servicios públicos </a:t>
            </a:r>
            <a:br>
              <a:rPr lang="es-MX" dirty="0"/>
            </a:br>
            <a:endParaRPr lang="es-CL" dirty="0"/>
          </a:p>
        </p:txBody>
      </p:sp>
    </p:spTree>
    <p:extLst>
      <p:ext uri="{BB962C8B-B14F-4D97-AF65-F5344CB8AC3E}">
        <p14:creationId xmlns:p14="http://schemas.microsoft.com/office/powerpoint/2010/main" val="241844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58EF458-5B7C-9F44-BB09-A6316498C081}" type="slidenum">
              <a:rPr lang="es-ES" smtClean="0"/>
              <a:pPr/>
              <a:t>3</a:t>
            </a:fld>
            <a:endParaRPr lang="es-ES"/>
          </a:p>
        </p:txBody>
      </p:sp>
      <p:sp>
        <p:nvSpPr>
          <p:cNvPr id="6" name="Marcador de contenido 5">
            <a:extLst>
              <a:ext uri="{FF2B5EF4-FFF2-40B4-BE49-F238E27FC236}">
                <a16:creationId xmlns:a16="http://schemas.microsoft.com/office/drawing/2014/main" id="{41104A29-D5F8-B535-FEED-2FDA72ADACB7}"/>
              </a:ext>
            </a:extLst>
          </p:cNvPr>
          <p:cNvSpPr>
            <a:spLocks noGrp="1"/>
          </p:cNvSpPr>
          <p:nvPr>
            <p:ph idx="1"/>
          </p:nvPr>
        </p:nvSpPr>
        <p:spPr/>
        <p:txBody>
          <a:bodyPr/>
          <a:lstStyle/>
          <a:p>
            <a:r>
              <a:rPr lang="es-MX" dirty="0"/>
              <a:t>La ley tiene por objeto: </a:t>
            </a:r>
          </a:p>
          <a:p>
            <a:pPr marL="108000" indent="0">
              <a:buNone/>
            </a:pPr>
            <a:endParaRPr lang="es-CL" dirty="0"/>
          </a:p>
          <a:p>
            <a:pPr lvl="1"/>
            <a:r>
              <a:rPr lang="es-CL" dirty="0"/>
              <a:t>Asegurar el derecho de igualdad de oportunidades.</a:t>
            </a:r>
          </a:p>
          <a:p>
            <a:pPr lvl="1"/>
            <a:r>
              <a:rPr lang="es-CL" dirty="0"/>
              <a:t>Resguardar la inclusión social de los niños, niñas, adolescentes y adultos con Trastorno del Espectro Autista. </a:t>
            </a:r>
          </a:p>
          <a:p>
            <a:pPr lvl="1"/>
            <a:r>
              <a:rPr lang="es-CL" dirty="0"/>
              <a:t>Eliminar cualquier forma de discriminación; promover un abordaje integral de dichas personas en el ámbito social, de la salud y de la educación, y  concientizar a la sociedad sobre esta temática. </a:t>
            </a:r>
          </a:p>
          <a:p>
            <a:pPr lvl="1"/>
            <a:endParaRPr lang="es-MX" dirty="0"/>
          </a:p>
        </p:txBody>
      </p:sp>
      <p:sp>
        <p:nvSpPr>
          <p:cNvPr id="8" name="Título 7">
            <a:extLst>
              <a:ext uri="{FF2B5EF4-FFF2-40B4-BE49-F238E27FC236}">
                <a16:creationId xmlns:a16="http://schemas.microsoft.com/office/drawing/2014/main" id="{E17282BA-551E-B0FE-28EA-FFAE221F8D2C}"/>
              </a:ext>
            </a:extLst>
          </p:cNvPr>
          <p:cNvSpPr>
            <a:spLocks noGrp="1"/>
          </p:cNvSpPr>
          <p:nvPr>
            <p:ph type="title"/>
          </p:nvPr>
        </p:nvSpPr>
        <p:spPr/>
        <p:txBody>
          <a:bodyPr/>
          <a:lstStyle/>
          <a:p>
            <a:r>
              <a:rPr lang="es-MX" dirty="0"/>
              <a:t>Articulo N° 1: </a:t>
            </a:r>
            <a:endParaRPr lang="es-CL" dirty="0"/>
          </a:p>
        </p:txBody>
      </p:sp>
    </p:spTree>
    <p:extLst>
      <p:ext uri="{BB962C8B-B14F-4D97-AF65-F5344CB8AC3E}">
        <p14:creationId xmlns:p14="http://schemas.microsoft.com/office/powerpoint/2010/main" val="29378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94F18D-70D8-1261-A23F-18E57927E1CA}"/>
              </a:ext>
            </a:extLst>
          </p:cNvPr>
          <p:cNvSpPr>
            <a:spLocks noGrp="1"/>
          </p:cNvSpPr>
          <p:nvPr>
            <p:ph type="title"/>
          </p:nvPr>
        </p:nvSpPr>
        <p:spPr/>
        <p:txBody>
          <a:bodyPr/>
          <a:lstStyle/>
          <a:p>
            <a:r>
              <a:rPr lang="es-MX" dirty="0"/>
              <a:t>En el ámbito de salud y educación</a:t>
            </a:r>
            <a:endParaRPr lang="es-CL" dirty="0"/>
          </a:p>
        </p:txBody>
      </p:sp>
      <p:sp>
        <p:nvSpPr>
          <p:cNvPr id="7" name="Marcador de contenido 6">
            <a:extLst>
              <a:ext uri="{FF2B5EF4-FFF2-40B4-BE49-F238E27FC236}">
                <a16:creationId xmlns:a16="http://schemas.microsoft.com/office/drawing/2014/main" id="{1D68123E-DE33-D52E-F640-3A8B686BBBAE}"/>
              </a:ext>
            </a:extLst>
          </p:cNvPr>
          <p:cNvSpPr>
            <a:spLocks noGrp="1"/>
          </p:cNvSpPr>
          <p:nvPr>
            <p:ph idx="1"/>
          </p:nvPr>
        </p:nvSpPr>
        <p:spPr>
          <a:xfrm>
            <a:off x="457200" y="1200151"/>
            <a:ext cx="8229600" cy="3617662"/>
          </a:xfrm>
        </p:spPr>
        <p:txBody>
          <a:bodyPr/>
          <a:lstStyle/>
          <a:p>
            <a:r>
              <a:rPr lang="es-MX" dirty="0">
                <a:solidFill>
                  <a:schemeClr val="tx2"/>
                </a:solidFill>
              </a:rPr>
              <a:t>La ley en su artículo N° 25 establece que: </a:t>
            </a:r>
          </a:p>
          <a:p>
            <a:pPr marL="108000" indent="0">
              <a:buNone/>
            </a:pPr>
            <a:endParaRPr lang="es-MX" sz="1200" b="0" i="0" dirty="0">
              <a:solidFill>
                <a:schemeClr val="tx2"/>
              </a:solidFill>
              <a:effectLst/>
              <a:latin typeface="Cambria" panose="02040503050406030204" pitchFamily="18" charset="0"/>
              <a:ea typeface="Cambria" panose="02040503050406030204" pitchFamily="18" charset="0"/>
            </a:endParaRPr>
          </a:p>
          <a:p>
            <a:pPr marL="108000" indent="0">
              <a:buNone/>
            </a:pPr>
            <a:r>
              <a:rPr lang="es-MX" sz="1200" b="0" i="0" dirty="0">
                <a:solidFill>
                  <a:schemeClr val="tx2"/>
                </a:solidFill>
                <a:effectLst/>
                <a:latin typeface="Cambria" panose="02040503050406030204" pitchFamily="18" charset="0"/>
                <a:ea typeface="Cambria" panose="02040503050406030204" pitchFamily="18" charset="0"/>
              </a:rPr>
              <a:t>Agrégase en el Código del Trabajo el siguiente artículo 66 quinquies:</a:t>
            </a:r>
          </a:p>
          <a:p>
            <a:pPr marL="108000" indent="0">
              <a:buNone/>
            </a:pPr>
            <a:endParaRPr lang="es-MX" sz="1200" b="0" i="0" dirty="0">
              <a:solidFill>
                <a:schemeClr val="tx2"/>
              </a:solidFill>
              <a:effectLst/>
              <a:latin typeface="Cambria" panose="02040503050406030204" pitchFamily="18" charset="0"/>
              <a:ea typeface="Cambria" panose="02040503050406030204" pitchFamily="18" charset="0"/>
            </a:endParaRPr>
          </a:p>
          <a:p>
            <a:pPr marL="108000" indent="0" algn="just" fontAlgn="base">
              <a:buNone/>
            </a:pPr>
            <a:r>
              <a:rPr lang="es-MX" sz="1200" b="0" i="0" dirty="0">
                <a:solidFill>
                  <a:schemeClr val="tx2"/>
                </a:solidFill>
                <a:effectLst/>
                <a:latin typeface="Cambria" panose="02040503050406030204" pitchFamily="18" charset="0"/>
                <a:ea typeface="Cambria" panose="02040503050406030204" pitchFamily="18" charset="0"/>
              </a:rPr>
              <a:t>"Artículo 66 quinquies.- Los trabajadores dependientes regidos por el Código del Trabajo, aquellos regidos por la ley Nº </a:t>
            </a:r>
            <a:r>
              <a:rPr lang="es-MX" sz="1200" b="1" i="0" u="sng" dirty="0">
                <a:solidFill>
                  <a:schemeClr val="tx2"/>
                </a:solidFill>
                <a:effectLst/>
                <a:latin typeface="Cambria" panose="02040503050406030204" pitchFamily="18" charset="0"/>
                <a:ea typeface="Cambria" panose="02040503050406030204" pitchFamily="18" charset="0"/>
              </a:rPr>
              <a:t>18.834, sobre Estatuto Administrativo, </a:t>
            </a:r>
            <a:r>
              <a:rPr lang="es-MX" sz="1200" b="0" i="0" dirty="0">
                <a:solidFill>
                  <a:schemeClr val="tx2"/>
                </a:solidFill>
                <a:effectLst/>
                <a:latin typeface="Cambria" panose="02040503050406030204" pitchFamily="18" charset="0"/>
                <a:ea typeface="Cambria" panose="02040503050406030204" pitchFamily="18" charset="0"/>
              </a:rPr>
              <a:t>cuyo texto refundido, coordinado y sistematizado fue fijado por el decreto con fuerza de ley N° 29, de 2004, del Ministerio de Hacienda y por la ley N° 18.883, que aprueba Estatuto Administrativo para Funcionarios Municipales, </a:t>
            </a:r>
            <a:r>
              <a:rPr lang="es-MX" sz="1200" b="1" i="0" u="sng" dirty="0">
                <a:solidFill>
                  <a:schemeClr val="tx2"/>
                </a:solidFill>
                <a:effectLst/>
                <a:latin typeface="Cambria" panose="02040503050406030204" pitchFamily="18" charset="0"/>
                <a:ea typeface="Cambria" panose="02040503050406030204" pitchFamily="18" charset="0"/>
              </a:rPr>
              <a:t>que sean padres, madres o tutores legales de menores de edad debidamente diagnosticados con trastorno del espectro autista, estarán facultados para acudir a emergencias respecto a su integridad en los establecimientos educacionales en los cuales cursen su enseñanza parvularia, básica o media</a:t>
            </a:r>
            <a:r>
              <a:rPr lang="es-MX" sz="1200" b="0" i="0" dirty="0">
                <a:solidFill>
                  <a:schemeClr val="tx2"/>
                </a:solidFill>
                <a:effectLst/>
                <a:latin typeface="Cambria" panose="02040503050406030204" pitchFamily="18" charset="0"/>
                <a:ea typeface="Cambria" panose="02040503050406030204" pitchFamily="18" charset="0"/>
              </a:rPr>
              <a:t>.</a:t>
            </a:r>
          </a:p>
          <a:p>
            <a:pPr marL="108000" indent="0" algn="just" fontAlgn="base">
              <a:buNone/>
            </a:pPr>
            <a:endParaRPr lang="es-MX" sz="1200" b="0" i="0" dirty="0">
              <a:solidFill>
                <a:schemeClr val="tx2"/>
              </a:solidFill>
              <a:effectLst/>
              <a:latin typeface="Cambria" panose="02040503050406030204" pitchFamily="18" charset="0"/>
              <a:ea typeface="Cambria" panose="02040503050406030204" pitchFamily="18" charset="0"/>
            </a:endParaRPr>
          </a:p>
          <a:p>
            <a:pPr marL="108000" indent="0" fontAlgn="base">
              <a:buNone/>
            </a:pPr>
            <a:r>
              <a:rPr lang="es-MX" sz="1200" b="0" i="0" dirty="0">
                <a:solidFill>
                  <a:schemeClr val="tx2"/>
                </a:solidFill>
                <a:effectLst/>
                <a:latin typeface="Cambria" panose="02040503050406030204" pitchFamily="18" charset="0"/>
                <a:ea typeface="Cambria" panose="02040503050406030204" pitchFamily="18" charset="0"/>
              </a:rPr>
              <a:t>El tiempo que estos trabajadores destinen a la atención de estas emergencias será considerado como trabajado para todos los efectos legales. El empleador no podrá, en caso alguno, calificar esta salida como intempestiva e injustificada para configurar la causal de abandono de trabajo establecida en la letra a) del número 4 del artículo 160, o como fundamento de una investigación sumaria o de un sumario administrativo, en su caso”.</a:t>
            </a:r>
            <a:br>
              <a:rPr lang="es-MX" sz="1200" b="0" i="0" dirty="0">
                <a:solidFill>
                  <a:schemeClr val="tx2"/>
                </a:solidFill>
                <a:effectLst/>
                <a:latin typeface="Arial" panose="020B0604020202020204" pitchFamily="34" charset="0"/>
              </a:rPr>
            </a:br>
            <a:endParaRPr lang="es-CL" dirty="0">
              <a:solidFill>
                <a:schemeClr val="tx2"/>
              </a:solidFill>
            </a:endParaRPr>
          </a:p>
        </p:txBody>
      </p:sp>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fld id="{758EF458-5B7C-9F44-BB09-A6316498C081}" type="slidenum">
              <a:rPr lang="es-ES" smtClean="0"/>
              <a:pPr/>
              <a:t>4</a:t>
            </a:fld>
            <a:endParaRPr lang="es-ES"/>
          </a:p>
        </p:txBody>
      </p:sp>
    </p:spTree>
    <p:extLst>
      <p:ext uri="{BB962C8B-B14F-4D97-AF65-F5344CB8AC3E}">
        <p14:creationId xmlns:p14="http://schemas.microsoft.com/office/powerpoint/2010/main" val="193005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9EFF90-EC79-7D3D-B719-46E346F20D35}"/>
              </a:ext>
            </a:extLst>
          </p:cNvPr>
          <p:cNvSpPr>
            <a:spLocks noGrp="1"/>
          </p:cNvSpPr>
          <p:nvPr>
            <p:ph type="title"/>
          </p:nvPr>
        </p:nvSpPr>
        <p:spPr>
          <a:xfrm>
            <a:off x="457200" y="325687"/>
            <a:ext cx="7077456" cy="671010"/>
          </a:xfrm>
        </p:spPr>
        <p:txBody>
          <a:bodyPr/>
          <a:lstStyle/>
          <a:p>
            <a:pPr algn="ctr"/>
            <a:r>
              <a:rPr lang="es-MX" dirty="0"/>
              <a:t>Registro en Sirh para el debido uso del permiso</a:t>
            </a:r>
            <a:br>
              <a:rPr lang="es-MX" dirty="0"/>
            </a:br>
            <a:r>
              <a:rPr lang="es-MX" dirty="0"/>
              <a:t> </a:t>
            </a:r>
            <a:br>
              <a:rPr lang="es-MX" dirty="0"/>
            </a:br>
            <a:br>
              <a:rPr lang="es-MX" dirty="0"/>
            </a:br>
            <a:br>
              <a:rPr lang="es-MX" dirty="0"/>
            </a:br>
            <a:endParaRPr lang="es-CL" dirty="0"/>
          </a:p>
        </p:txBody>
      </p:sp>
      <p:sp>
        <p:nvSpPr>
          <p:cNvPr id="6" name="Marcador de contenido 5">
            <a:extLst>
              <a:ext uri="{FF2B5EF4-FFF2-40B4-BE49-F238E27FC236}">
                <a16:creationId xmlns:a16="http://schemas.microsoft.com/office/drawing/2014/main" id="{F9876BAF-E65F-E4C9-5C48-F002BD9704D0}"/>
              </a:ext>
            </a:extLst>
          </p:cNvPr>
          <p:cNvSpPr>
            <a:spLocks noGrp="1"/>
          </p:cNvSpPr>
          <p:nvPr>
            <p:ph idx="1"/>
          </p:nvPr>
        </p:nvSpPr>
        <p:spPr>
          <a:xfrm>
            <a:off x="201168" y="996697"/>
            <a:ext cx="4221565" cy="3739895"/>
          </a:xfrm>
        </p:spPr>
        <p:txBody>
          <a:bodyPr/>
          <a:lstStyle/>
          <a:p>
            <a:pPr marL="108000" indent="0">
              <a:buNone/>
            </a:pPr>
            <a:r>
              <a:rPr lang="es-MX" sz="1600" b="1" u="sng" dirty="0"/>
              <a:t>Departamento de Calidad de Vida Laboral </a:t>
            </a:r>
          </a:p>
          <a:p>
            <a:pPr marL="108000" indent="0">
              <a:buNone/>
            </a:pPr>
            <a:endParaRPr lang="es-MX" sz="1600" b="1" u="sng" dirty="0"/>
          </a:p>
          <a:p>
            <a:pPr algn="just"/>
            <a:r>
              <a:rPr lang="es-MX" sz="1400" dirty="0"/>
              <a:t>Dirigirse al Departamento de Calidad de Vida Laboral H.E.T.G.</a:t>
            </a:r>
            <a:r>
              <a:rPr lang="es-CL" sz="1400" dirty="0"/>
              <a:t> </a:t>
            </a:r>
          </a:p>
          <a:p>
            <a:pPr marL="108000" indent="0" algn="just">
              <a:buNone/>
            </a:pPr>
            <a:endParaRPr lang="es-CL" sz="1400" dirty="0"/>
          </a:p>
          <a:p>
            <a:pPr algn="just"/>
            <a:r>
              <a:rPr lang="es-CL" sz="1400" dirty="0"/>
              <a:t>La Trabajadora Social en atención directa con la funcionaria/o realizará una orientación sobre el uso correcto del Permiso Laboral TEA en cuanto   una emergencia en el establecimiento educacional de su hijo/a. </a:t>
            </a:r>
          </a:p>
          <a:p>
            <a:pPr marL="108000" indent="0" algn="just">
              <a:buNone/>
            </a:pPr>
            <a:endParaRPr lang="es-CL" sz="1400" dirty="0"/>
          </a:p>
          <a:p>
            <a:pPr algn="just"/>
            <a:r>
              <a:rPr lang="es-CL" sz="1400" dirty="0"/>
              <a:t>Tramitación del permiso en registro SIRH (elaboración de memorándum informando al Departamento de Gestión de las Personas para su debido registro). </a:t>
            </a:r>
            <a:endParaRPr lang="es-MX" sz="1400" dirty="0"/>
          </a:p>
          <a:p>
            <a:pPr marL="108000" indent="0">
              <a:buNone/>
            </a:pPr>
            <a:endParaRPr lang="es-MX" sz="1400" dirty="0"/>
          </a:p>
        </p:txBody>
      </p:sp>
      <p:sp>
        <p:nvSpPr>
          <p:cNvPr id="7" name="Marcador de contenido 6">
            <a:extLst>
              <a:ext uri="{FF2B5EF4-FFF2-40B4-BE49-F238E27FC236}">
                <a16:creationId xmlns:a16="http://schemas.microsoft.com/office/drawing/2014/main" id="{39922C9E-166F-9D41-7F4C-F6049D3C1AD0}"/>
              </a:ext>
            </a:extLst>
          </p:cNvPr>
          <p:cNvSpPr>
            <a:spLocks noGrp="1"/>
          </p:cNvSpPr>
          <p:nvPr>
            <p:ph idx="13"/>
          </p:nvPr>
        </p:nvSpPr>
        <p:spPr>
          <a:xfrm>
            <a:off x="4721267" y="996698"/>
            <a:ext cx="4221565" cy="3597926"/>
          </a:xfrm>
        </p:spPr>
        <p:txBody>
          <a:bodyPr/>
          <a:lstStyle/>
          <a:p>
            <a:pPr marL="108000" indent="0">
              <a:buNone/>
            </a:pPr>
            <a:r>
              <a:rPr lang="es-MX" sz="1600" b="1" u="sng" dirty="0"/>
              <a:t>Por parte del funcionario/a: </a:t>
            </a:r>
          </a:p>
          <a:p>
            <a:pPr marL="108000" indent="0">
              <a:buNone/>
            </a:pPr>
            <a:endParaRPr lang="es-MX" sz="1600" b="1" u="sng" dirty="0"/>
          </a:p>
          <a:p>
            <a:pPr algn="just"/>
            <a:r>
              <a:rPr lang="es-MX" sz="1400" dirty="0">
                <a:latin typeface="Cambria" panose="02040503050406030204" pitchFamily="18" charset="0"/>
                <a:ea typeface="Cambria" panose="02040503050406030204" pitchFamily="18" charset="0"/>
              </a:rPr>
              <a:t>Completar el formulario N° 1;  el documento se obtiene desde la página del Hospital, específicamente en la sección de Gestión de Personas/formulario RRHH y se ´puede descargar:  </a:t>
            </a:r>
          </a:p>
          <a:p>
            <a:pPr marL="108000" indent="0" algn="just">
              <a:buNone/>
            </a:pPr>
            <a:r>
              <a:rPr lang="es-MX" sz="1400" dirty="0">
                <a:latin typeface="Cambria" panose="02040503050406030204" pitchFamily="18" charset="0"/>
                <a:ea typeface="Cambria" panose="02040503050406030204" pitchFamily="18" charset="0"/>
              </a:rPr>
              <a:t>	</a:t>
            </a:r>
            <a:r>
              <a:rPr lang="es-MX" sz="1200" dirty="0">
                <a:solidFill>
                  <a:schemeClr val="tx1"/>
                </a:solidFill>
                <a:latin typeface="Cambria" panose="02040503050406030204" pitchFamily="18" charset="0"/>
                <a:ea typeface="Cambria" panose="02040503050406030204" pitchFamily="18" charset="0"/>
              </a:rPr>
              <a:t>-</a:t>
            </a:r>
            <a:r>
              <a:rPr lang="es-MX" sz="1200" b="0" i="0" dirty="0">
                <a:solidFill>
                  <a:schemeClr val="tx1"/>
                </a:solidFill>
                <a:effectLst/>
                <a:highlight>
                  <a:srgbClr val="FFFFFF"/>
                </a:highlight>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Formulario declaración ingreso Ley TEA (Formato1)</a:t>
            </a:r>
            <a:r>
              <a:rPr lang="es-MX" sz="1200" b="0" i="0" dirty="0">
                <a:solidFill>
                  <a:schemeClr val="tx1"/>
                </a:solidFill>
                <a:effectLst/>
                <a:highlight>
                  <a:srgbClr val="FFFFFF"/>
                </a:highlight>
                <a:latin typeface="Cambria" panose="02040503050406030204" pitchFamily="18" charset="0"/>
                <a:ea typeface="Cambria" panose="02040503050406030204" pitchFamily="18" charset="0"/>
              </a:rPr>
              <a:t> </a:t>
            </a:r>
          </a:p>
          <a:p>
            <a:pPr marL="108000" indent="0" algn="just">
              <a:buNone/>
            </a:pPr>
            <a:r>
              <a:rPr lang="es-MX" sz="1200" dirty="0">
                <a:solidFill>
                  <a:schemeClr val="tx1"/>
                </a:solidFill>
                <a:highlight>
                  <a:srgbClr val="FFFFFF"/>
                </a:highlight>
                <a:latin typeface="Cambria" panose="02040503050406030204" pitchFamily="18" charset="0"/>
                <a:ea typeface="Cambria" panose="02040503050406030204" pitchFamily="18" charset="0"/>
              </a:rPr>
              <a:t>	-</a:t>
            </a:r>
            <a:r>
              <a:rPr lang="es-MX" sz="1200" b="0" i="0" dirty="0">
                <a:solidFill>
                  <a:schemeClr val="tx1"/>
                </a:solidFill>
                <a:effectLst/>
                <a:highlight>
                  <a:srgbClr val="FFFFFF"/>
                </a:highligh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Formulario Permiso de trabajo Ley TEA</a:t>
            </a:r>
            <a:r>
              <a:rPr lang="es-MX" sz="1200" b="0" i="0" dirty="0">
                <a:solidFill>
                  <a:schemeClr val="tx1"/>
                </a:solidFill>
                <a:effectLst/>
                <a:highlight>
                  <a:srgbClr val="FFFFFF"/>
                </a:highlight>
                <a:latin typeface="Cambria" panose="02040503050406030204" pitchFamily="18" charset="0"/>
                <a:ea typeface="Cambria" panose="02040503050406030204" pitchFamily="18" charset="0"/>
              </a:rPr>
              <a:t> </a:t>
            </a:r>
          </a:p>
          <a:p>
            <a:pPr marL="108000" indent="0" algn="just">
              <a:buNone/>
            </a:pPr>
            <a:endParaRPr lang="es-MX" sz="1400" dirty="0">
              <a:solidFill>
                <a:schemeClr val="tx1"/>
              </a:solidFill>
              <a:highlight>
                <a:srgbClr val="FFFFFF"/>
              </a:highlight>
              <a:latin typeface="Cambria" panose="02040503050406030204" pitchFamily="18" charset="0"/>
              <a:ea typeface="Cambria" panose="02040503050406030204" pitchFamily="18" charset="0"/>
            </a:endParaRPr>
          </a:p>
          <a:p>
            <a:pPr algn="just"/>
            <a:r>
              <a:rPr lang="es-MX" sz="1400" dirty="0">
                <a:solidFill>
                  <a:schemeClr val="tx1"/>
                </a:solidFill>
                <a:highlight>
                  <a:srgbClr val="FFFFFF"/>
                </a:highlight>
                <a:latin typeface="Cambria" panose="02040503050406030204" pitchFamily="18" charset="0"/>
                <a:ea typeface="Cambria" panose="02040503050406030204" pitchFamily="18" charset="0"/>
              </a:rPr>
              <a:t>Luego de completar y adjuntar los documentos requeridos, estos se deben entregar a la Trabajadora Social (CVL) para iniciar la tramitación formal. </a:t>
            </a:r>
            <a:endParaRPr lang="es-CL" sz="1400" dirty="0">
              <a:solidFill>
                <a:schemeClr val="tx1"/>
              </a:solidFill>
              <a:latin typeface="Cambria" panose="02040503050406030204" pitchFamily="18" charset="0"/>
              <a:ea typeface="Cambria" panose="02040503050406030204" pitchFamily="18" charset="0"/>
            </a:endParaRPr>
          </a:p>
          <a:p>
            <a:pPr marL="108000" indent="0">
              <a:buNone/>
            </a:pPr>
            <a:endParaRPr lang="es-CL" sz="1200" dirty="0">
              <a:solidFill>
                <a:schemeClr val="tx1"/>
              </a:solidFill>
              <a:latin typeface="Cambria" panose="02040503050406030204" pitchFamily="18" charset="0"/>
              <a:ea typeface="Cambria" panose="02040503050406030204" pitchFamily="18" charset="0"/>
            </a:endParaRPr>
          </a:p>
        </p:txBody>
      </p:sp>
      <p:sp>
        <p:nvSpPr>
          <p:cNvPr id="4" name="Marcador de número de diapositiva 3">
            <a:extLst>
              <a:ext uri="{FF2B5EF4-FFF2-40B4-BE49-F238E27FC236}">
                <a16:creationId xmlns:a16="http://schemas.microsoft.com/office/drawing/2014/main" id="{EFE5FEBD-A926-D7D8-1A9B-6221422F53D5}"/>
              </a:ext>
            </a:extLst>
          </p:cNvPr>
          <p:cNvSpPr>
            <a:spLocks noGrp="1"/>
          </p:cNvSpPr>
          <p:nvPr>
            <p:ph type="sldNum" sz="quarter" idx="12"/>
          </p:nvPr>
        </p:nvSpPr>
        <p:spPr/>
        <p:txBody>
          <a:bodyPr/>
          <a:lstStyle/>
          <a:p>
            <a:fld id="{758EF458-5B7C-9F44-BB09-A6316498C081}" type="slidenum">
              <a:rPr lang="es-ES" smtClean="0"/>
              <a:pPr/>
              <a:t>5</a:t>
            </a:fld>
            <a:endParaRPr lang="es-ES"/>
          </a:p>
        </p:txBody>
      </p:sp>
    </p:spTree>
    <p:extLst>
      <p:ext uri="{BB962C8B-B14F-4D97-AF65-F5344CB8AC3E}">
        <p14:creationId xmlns:p14="http://schemas.microsoft.com/office/powerpoint/2010/main" val="300743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D6BB86B4-0696-CC8F-56AD-97B7EEF3367B}"/>
              </a:ext>
            </a:extLst>
          </p:cNvPr>
          <p:cNvSpPr>
            <a:spLocks noGrp="1"/>
          </p:cNvSpPr>
          <p:nvPr>
            <p:ph type="title"/>
          </p:nvPr>
        </p:nvSpPr>
        <p:spPr>
          <a:xfrm>
            <a:off x="3789288" y="747287"/>
            <a:ext cx="4635190" cy="395985"/>
          </a:xfrm>
        </p:spPr>
        <p:txBody>
          <a:bodyPr/>
          <a:lstStyle/>
          <a:p>
            <a:r>
              <a:rPr lang="es-ES" sz="1800" b="1" dirty="0">
                <a:effectLst/>
                <a:latin typeface="Calibri" panose="020F0502020204030204" pitchFamily="34" charset="0"/>
                <a:ea typeface="Calibri" panose="020F0502020204030204" pitchFamily="34" charset="0"/>
              </a:rPr>
              <a:t>Declaración Informativa LEY 21.545</a:t>
            </a:r>
            <a:r>
              <a:rPr lang="es-ES" sz="1800" b="1" spc="-260" dirty="0">
                <a:effectLst/>
                <a:latin typeface="Calibri" panose="020F0502020204030204" pitchFamily="34" charset="0"/>
                <a:ea typeface="Calibri" panose="020F0502020204030204" pitchFamily="34" charset="0"/>
              </a:rPr>
              <a:t> ,     </a:t>
            </a:r>
            <a:r>
              <a:rPr lang="es-ES" sz="1800" b="1" dirty="0">
                <a:effectLst/>
                <a:latin typeface="Calibri" panose="020F0502020204030204" pitchFamily="34" charset="0"/>
                <a:ea typeface="Calibri" panose="020F0502020204030204" pitchFamily="34" charset="0"/>
              </a:rPr>
              <a:t>Formato 1</a:t>
            </a:r>
            <a:br>
              <a:rPr lang="es-CL" sz="1800" dirty="0">
                <a:effectLst/>
                <a:latin typeface="Calibri" panose="020F0502020204030204" pitchFamily="34" charset="0"/>
                <a:ea typeface="Calibri" panose="020F0502020204030204" pitchFamily="34" charset="0"/>
              </a:rPr>
            </a:br>
            <a:endParaRPr lang="es-CL" dirty="0"/>
          </a:p>
        </p:txBody>
      </p:sp>
      <p:sp>
        <p:nvSpPr>
          <p:cNvPr id="5" name="Marcador de número de diapositiva 4"/>
          <p:cNvSpPr>
            <a:spLocks noGrp="1"/>
          </p:cNvSpPr>
          <p:nvPr>
            <p:ph type="sldNum" sz="quarter" idx="12"/>
          </p:nvPr>
        </p:nvSpPr>
        <p:spPr/>
        <p:txBody>
          <a:bodyPr/>
          <a:lstStyle/>
          <a:p>
            <a:fld id="{758EF458-5B7C-9F44-BB09-A6316498C081}" type="slidenum">
              <a:rPr lang="es-ES" smtClean="0"/>
              <a:pPr/>
              <a:t>6</a:t>
            </a:fld>
            <a:endParaRPr lang="es-ES"/>
          </a:p>
        </p:txBody>
      </p:sp>
      <p:sp>
        <p:nvSpPr>
          <p:cNvPr id="12" name="Marcador de contenido 11">
            <a:extLst>
              <a:ext uri="{FF2B5EF4-FFF2-40B4-BE49-F238E27FC236}">
                <a16:creationId xmlns:a16="http://schemas.microsoft.com/office/drawing/2014/main" id="{51206B0E-D1F9-196F-6A9F-1C0622E48C18}"/>
              </a:ext>
            </a:extLst>
          </p:cNvPr>
          <p:cNvSpPr>
            <a:spLocks noGrp="1"/>
          </p:cNvSpPr>
          <p:nvPr>
            <p:ph idx="13"/>
          </p:nvPr>
        </p:nvSpPr>
        <p:spPr>
          <a:xfrm>
            <a:off x="3703320" y="1786466"/>
            <a:ext cx="5376672" cy="3023207"/>
          </a:xfrm>
        </p:spPr>
        <p:txBody>
          <a:bodyPr/>
          <a:lstStyle/>
          <a:p>
            <a:pPr marL="108000" indent="0">
              <a:buNone/>
            </a:pPr>
            <a:r>
              <a:rPr lang="es-MX" b="1" u="sng" dirty="0"/>
              <a:t>Documentos de respaldo adjuntos al formulario N° 1</a:t>
            </a:r>
          </a:p>
          <a:p>
            <a:pPr marL="108000" indent="0">
              <a:buNone/>
            </a:pPr>
            <a:endParaRPr lang="es-MX" sz="1800" dirty="0"/>
          </a:p>
          <a:p>
            <a:pPr marL="0" indent="0">
              <a:spcBef>
                <a:spcPts val="5"/>
              </a:spcBef>
              <a:buSzPts val="1200"/>
              <a:buNone/>
              <a:tabLst>
                <a:tab pos="974090" algn="l"/>
                <a:tab pos="974725" algn="l"/>
              </a:tabLst>
            </a:pPr>
            <a:r>
              <a:rPr lang="es-ES" sz="1400" dirty="0">
                <a:effectLst/>
                <a:latin typeface="Cambria" panose="02040503050406030204" pitchFamily="18" charset="0"/>
                <a:ea typeface="Cambria" panose="02040503050406030204" pitchFamily="18" charset="0"/>
                <a:cs typeface="Symbol" panose="05050102010706020507" pitchFamily="18" charset="2"/>
              </a:rPr>
              <a:t>Certificado</a:t>
            </a:r>
            <a:r>
              <a:rPr lang="es-ES" sz="1400" spc="-20"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de</a:t>
            </a:r>
            <a:r>
              <a:rPr lang="es-ES" sz="1400" spc="-1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nacimiento.</a:t>
            </a:r>
            <a:endParaRPr lang="es-CL" sz="1400" dirty="0">
              <a:effectLst/>
              <a:latin typeface="Cambria" panose="02040503050406030204" pitchFamily="18" charset="0"/>
              <a:ea typeface="Cambria" panose="02040503050406030204" pitchFamily="18" charset="0"/>
              <a:cs typeface="Symbol" panose="05050102010706020507" pitchFamily="18" charset="2"/>
            </a:endParaRPr>
          </a:p>
          <a:p>
            <a:pPr marL="0" indent="0">
              <a:spcBef>
                <a:spcPts val="220"/>
              </a:spcBef>
              <a:buSzPts val="1200"/>
              <a:buNone/>
              <a:tabLst>
                <a:tab pos="974090" algn="l"/>
                <a:tab pos="974725" algn="l"/>
              </a:tabLst>
            </a:pPr>
            <a:r>
              <a:rPr lang="es-ES" sz="1400" dirty="0">
                <a:effectLst/>
                <a:latin typeface="Cambria" panose="02040503050406030204" pitchFamily="18" charset="0"/>
                <a:ea typeface="Cambria" panose="02040503050406030204" pitchFamily="18" charset="0"/>
                <a:cs typeface="Symbol" panose="05050102010706020507" pitchFamily="18" charset="2"/>
              </a:rPr>
              <a:t>Certificado</a:t>
            </a:r>
            <a:r>
              <a:rPr lang="es-ES" sz="1400" spc="-2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de</a:t>
            </a:r>
            <a:r>
              <a:rPr lang="es-ES" sz="1400" spc="-20"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diagnóstico.</a:t>
            </a:r>
            <a:endParaRPr lang="es-CL" sz="1400" dirty="0">
              <a:effectLst/>
              <a:latin typeface="Cambria" panose="02040503050406030204" pitchFamily="18" charset="0"/>
              <a:ea typeface="Cambria" panose="02040503050406030204" pitchFamily="18" charset="0"/>
              <a:cs typeface="Symbol" panose="05050102010706020507" pitchFamily="18" charset="2"/>
            </a:endParaRPr>
          </a:p>
          <a:p>
            <a:pPr marL="0" indent="0">
              <a:spcBef>
                <a:spcPts val="210"/>
              </a:spcBef>
              <a:buSzPts val="1200"/>
              <a:buNone/>
              <a:tabLst>
                <a:tab pos="974090" algn="l"/>
                <a:tab pos="974725" algn="l"/>
              </a:tabLst>
            </a:pPr>
            <a:r>
              <a:rPr lang="es-ES" sz="1400" dirty="0">
                <a:effectLst/>
                <a:latin typeface="Cambria" panose="02040503050406030204" pitchFamily="18" charset="0"/>
                <a:ea typeface="Cambria" panose="02040503050406030204" pitchFamily="18" charset="0"/>
                <a:cs typeface="Symbol" panose="05050102010706020507" pitchFamily="18" charset="2"/>
              </a:rPr>
              <a:t>Certificado legalizado</a:t>
            </a:r>
            <a:r>
              <a:rPr lang="es-ES" sz="1400" spc="-1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de</a:t>
            </a:r>
            <a:r>
              <a:rPr lang="es-ES" sz="1400" spc="-1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cuidado</a:t>
            </a:r>
            <a:r>
              <a:rPr lang="es-ES" sz="1400" spc="-20"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personal</a:t>
            </a:r>
            <a:r>
              <a:rPr lang="es-ES" sz="1400" spc="-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del</a:t>
            </a:r>
            <a:r>
              <a:rPr lang="es-ES" sz="1400" spc="-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NNA,</a:t>
            </a:r>
            <a:r>
              <a:rPr lang="es-ES" sz="1400" spc="-5" dirty="0">
                <a:effectLst/>
                <a:latin typeface="Cambria" panose="02040503050406030204" pitchFamily="18" charset="0"/>
                <a:ea typeface="Cambria" panose="02040503050406030204" pitchFamily="18" charset="0"/>
                <a:cs typeface="Symbol" panose="05050102010706020507" pitchFamily="18" charset="2"/>
              </a:rPr>
              <a:t> en caso de que</a:t>
            </a:r>
            <a:r>
              <a:rPr lang="es-ES" sz="1400" spc="-5" dirty="0">
                <a:latin typeface="Cambria" panose="02040503050406030204" pitchFamily="18" charset="0"/>
                <a:ea typeface="Cambria" panose="02040503050406030204" pitchFamily="18" charset="0"/>
                <a:cs typeface="Symbol" panose="05050102010706020507" pitchFamily="18" charset="2"/>
              </a:rPr>
              <a:t> corresponda. </a:t>
            </a:r>
          </a:p>
          <a:p>
            <a:pPr marL="0" indent="0">
              <a:spcBef>
                <a:spcPts val="210"/>
              </a:spcBef>
              <a:buSzPts val="1200"/>
              <a:buNone/>
              <a:tabLst>
                <a:tab pos="974090" algn="l"/>
                <a:tab pos="974725" algn="l"/>
              </a:tabLst>
            </a:pPr>
            <a:r>
              <a:rPr lang="es-ES" sz="1400" dirty="0">
                <a:effectLst/>
                <a:latin typeface="Cambria" panose="02040503050406030204" pitchFamily="18" charset="0"/>
                <a:ea typeface="Cambria" panose="02040503050406030204" pitchFamily="18" charset="0"/>
                <a:cs typeface="Symbol" panose="05050102010706020507" pitchFamily="18" charset="2"/>
              </a:rPr>
              <a:t>Certificado</a:t>
            </a:r>
            <a:r>
              <a:rPr lang="es-ES" sz="1400" spc="-1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de</a:t>
            </a:r>
            <a:r>
              <a:rPr lang="es-ES" sz="1400" spc="-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alumno</a:t>
            </a:r>
            <a:r>
              <a:rPr lang="es-ES" sz="1400" spc="-5" dirty="0">
                <a:effectLst/>
                <a:latin typeface="Cambria" panose="02040503050406030204" pitchFamily="18" charset="0"/>
                <a:ea typeface="Cambria" panose="02040503050406030204" pitchFamily="18" charset="0"/>
                <a:cs typeface="Symbol" panose="05050102010706020507" pitchFamily="18" charset="2"/>
              </a:rPr>
              <a:t> </a:t>
            </a:r>
            <a:r>
              <a:rPr lang="es-ES" sz="1400" dirty="0">
                <a:effectLst/>
                <a:latin typeface="Cambria" panose="02040503050406030204" pitchFamily="18" charset="0"/>
                <a:ea typeface="Cambria" panose="02040503050406030204" pitchFamily="18" charset="0"/>
                <a:cs typeface="Symbol" panose="05050102010706020507" pitchFamily="18" charset="2"/>
              </a:rPr>
              <a:t>regular.</a:t>
            </a:r>
            <a:endParaRPr lang="es-CL" sz="1400" dirty="0">
              <a:effectLst/>
              <a:latin typeface="Cambria" panose="02040503050406030204" pitchFamily="18" charset="0"/>
              <a:ea typeface="Cambria" panose="02040503050406030204" pitchFamily="18" charset="0"/>
              <a:cs typeface="Symbol" panose="05050102010706020507" pitchFamily="18" charset="2"/>
            </a:endParaRPr>
          </a:p>
          <a:p>
            <a:pPr marL="108000" indent="0">
              <a:buNone/>
            </a:pPr>
            <a:endParaRPr lang="es-CL" dirty="0"/>
          </a:p>
        </p:txBody>
      </p:sp>
      <p:sp>
        <p:nvSpPr>
          <p:cNvPr id="13" name="Marcador de contenido 12">
            <a:extLst>
              <a:ext uri="{FF2B5EF4-FFF2-40B4-BE49-F238E27FC236}">
                <a16:creationId xmlns:a16="http://schemas.microsoft.com/office/drawing/2014/main" id="{58F293CA-591E-99A1-5F04-D797A15613D1}"/>
              </a:ext>
            </a:extLst>
          </p:cNvPr>
          <p:cNvSpPr>
            <a:spLocks noGrp="1"/>
          </p:cNvSpPr>
          <p:nvPr>
            <p:ph idx="14"/>
          </p:nvPr>
        </p:nvSpPr>
        <p:spPr>
          <a:xfrm>
            <a:off x="3789288" y="1234843"/>
            <a:ext cx="4635190" cy="395986"/>
          </a:xfrm>
        </p:spPr>
        <p:txBody>
          <a:bodyPr/>
          <a:lstStyle/>
          <a:p>
            <a:pPr marL="393750" indent="-285750">
              <a:buFont typeface="Arial" panose="020B0604020202020204" pitchFamily="34" charset="0"/>
              <a:buChar char="•"/>
            </a:pPr>
            <a:r>
              <a:rPr lang="es-MX" dirty="0"/>
              <a:t>Registro en SIRH </a:t>
            </a:r>
            <a:endParaRPr lang="es-CL" dirty="0"/>
          </a:p>
        </p:txBody>
      </p:sp>
      <p:grpSp>
        <p:nvGrpSpPr>
          <p:cNvPr id="15" name="Agrupar 7">
            <a:extLst>
              <a:ext uri="{FF2B5EF4-FFF2-40B4-BE49-F238E27FC236}">
                <a16:creationId xmlns:a16="http://schemas.microsoft.com/office/drawing/2014/main" id="{D263A61D-3B3E-C31F-1D49-F01065395AC5}"/>
              </a:ext>
            </a:extLst>
          </p:cNvPr>
          <p:cNvGrpSpPr/>
          <p:nvPr/>
        </p:nvGrpSpPr>
        <p:grpSpPr>
          <a:xfrm>
            <a:off x="514455" y="0"/>
            <a:ext cx="8001033" cy="104093"/>
            <a:chOff x="514455" y="114984"/>
            <a:chExt cx="8001033" cy="181989"/>
          </a:xfrm>
        </p:grpSpPr>
        <p:sp>
          <p:nvSpPr>
            <p:cNvPr id="16" name="Rectángulo 15">
              <a:extLst>
                <a:ext uri="{FF2B5EF4-FFF2-40B4-BE49-F238E27FC236}">
                  <a16:creationId xmlns:a16="http://schemas.microsoft.com/office/drawing/2014/main" id="{182362EE-A4D7-D74E-7C26-E1CDD0341A90}"/>
                </a:ext>
              </a:extLst>
            </p:cNvPr>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237AF846-2A19-9DCB-07E1-AE3F2D3B0AEF}"/>
                </a:ext>
              </a:extLst>
            </p:cNvPr>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pic>
        <p:nvPicPr>
          <p:cNvPr id="9" name="Marcador de contenido 8">
            <a:extLst>
              <a:ext uri="{FF2B5EF4-FFF2-40B4-BE49-F238E27FC236}">
                <a16:creationId xmlns:a16="http://schemas.microsoft.com/office/drawing/2014/main" id="{7638CFFA-8E97-D7E4-CDF3-6895FB903D97}"/>
              </a:ext>
            </a:extLst>
          </p:cNvPr>
          <p:cNvPicPr>
            <a:picLocks noGrp="1" noChangeAspect="1"/>
          </p:cNvPicPr>
          <p:nvPr>
            <p:ph idx="1"/>
          </p:nvPr>
        </p:nvPicPr>
        <p:blipFill>
          <a:blip r:embed="rId2"/>
          <a:stretch>
            <a:fillRect/>
          </a:stretch>
        </p:blipFill>
        <p:spPr>
          <a:xfrm>
            <a:off x="514455" y="475488"/>
            <a:ext cx="2567073" cy="4242816"/>
          </a:xfrm>
          <a:prstGeom prst="rect">
            <a:avLst/>
          </a:prstGeom>
        </p:spPr>
      </p:pic>
    </p:spTree>
    <p:extLst>
      <p:ext uri="{BB962C8B-B14F-4D97-AF65-F5344CB8AC3E}">
        <p14:creationId xmlns:p14="http://schemas.microsoft.com/office/powerpoint/2010/main" val="422128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D6BB86B4-0696-CC8F-56AD-97B7EEF3367B}"/>
              </a:ext>
            </a:extLst>
          </p:cNvPr>
          <p:cNvSpPr>
            <a:spLocks noGrp="1"/>
          </p:cNvSpPr>
          <p:nvPr>
            <p:ph type="title"/>
          </p:nvPr>
        </p:nvSpPr>
        <p:spPr>
          <a:xfrm>
            <a:off x="3789288" y="747287"/>
            <a:ext cx="4815216" cy="395985"/>
          </a:xfrm>
        </p:spPr>
        <p:txBody>
          <a:bodyPr/>
          <a:lstStyle/>
          <a:p>
            <a:r>
              <a:rPr lang="es-ES" sz="1800" b="1" dirty="0">
                <a:solidFill>
                  <a:schemeClr val="tx2"/>
                </a:solidFill>
                <a:effectLst/>
                <a:latin typeface="Arial" panose="020B0604020202020204" pitchFamily="34" charset="0"/>
                <a:ea typeface="Arial" panose="020B0604020202020204" pitchFamily="34" charset="0"/>
              </a:rPr>
              <a:t>PERMISO ESPECIAL LEY TEA (N° 21.545)</a:t>
            </a:r>
            <a:br>
              <a:rPr lang="es-CL" sz="1800" b="1" dirty="0">
                <a:solidFill>
                  <a:schemeClr val="tx2"/>
                </a:solidFill>
                <a:effectLst/>
                <a:latin typeface="Arial" panose="020B0604020202020204" pitchFamily="34" charset="0"/>
                <a:ea typeface="Arial" panose="020B0604020202020204" pitchFamily="34" charset="0"/>
              </a:rPr>
            </a:br>
            <a:endParaRPr lang="es-CL" sz="1800" dirty="0">
              <a:solidFill>
                <a:schemeClr val="tx2"/>
              </a:solidFill>
            </a:endParaRPr>
          </a:p>
        </p:txBody>
      </p:sp>
      <p:pic>
        <p:nvPicPr>
          <p:cNvPr id="2" name="Marcador de contenido 1">
            <a:extLst>
              <a:ext uri="{FF2B5EF4-FFF2-40B4-BE49-F238E27FC236}">
                <a16:creationId xmlns:a16="http://schemas.microsoft.com/office/drawing/2014/main" id="{944AEAEE-D3BD-07F9-3477-D4CBC94797C4}"/>
              </a:ext>
            </a:extLst>
          </p:cNvPr>
          <p:cNvPicPr>
            <a:picLocks noGrp="1" noChangeAspect="1"/>
          </p:cNvPicPr>
          <p:nvPr>
            <p:ph idx="1"/>
          </p:nvPr>
        </p:nvPicPr>
        <p:blipFill>
          <a:blip r:embed="rId2"/>
          <a:stretch>
            <a:fillRect/>
          </a:stretch>
        </p:blipFill>
        <p:spPr>
          <a:xfrm>
            <a:off x="374904" y="527096"/>
            <a:ext cx="2773486" cy="4081480"/>
          </a:xfrm>
          <a:prstGeom prst="rect">
            <a:avLst/>
          </a:prstGeom>
        </p:spPr>
      </p:pic>
      <p:sp>
        <p:nvSpPr>
          <p:cNvPr id="5" name="Marcador de número de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8EF458-5B7C-9F44-BB09-A6316498C081}" type="slidenum">
              <a:rPr kumimoji="0" lang="es-E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2" name="Marcador de contenido 11">
            <a:extLst>
              <a:ext uri="{FF2B5EF4-FFF2-40B4-BE49-F238E27FC236}">
                <a16:creationId xmlns:a16="http://schemas.microsoft.com/office/drawing/2014/main" id="{51206B0E-D1F9-196F-6A9F-1C0622E48C18}"/>
              </a:ext>
            </a:extLst>
          </p:cNvPr>
          <p:cNvSpPr>
            <a:spLocks noGrp="1"/>
          </p:cNvSpPr>
          <p:nvPr>
            <p:ph idx="13"/>
          </p:nvPr>
        </p:nvSpPr>
        <p:spPr>
          <a:xfrm>
            <a:off x="3493008" y="1630829"/>
            <a:ext cx="5276088" cy="3410277"/>
          </a:xfrm>
        </p:spPr>
        <p:txBody>
          <a:bodyPr/>
          <a:lstStyle/>
          <a:p>
            <a:pPr algn="just"/>
            <a:r>
              <a:rPr lang="es-MX" sz="1400" dirty="0"/>
              <a:t>El permiso permite que el funcionario o funcionaria pueda concurrir al Establecimiento Educacional de su hijo o hija, en el que esté cursando su Enseñanza Parvularia, Básica o Media, cuando exista una emergencia respecto a su integridad. El tiempo que destinen a la atención de estas emergencias, será considerado como trabajado para todos los efectos legales.</a:t>
            </a:r>
          </a:p>
          <a:p>
            <a:pPr algn="just"/>
            <a:endParaRPr lang="es-MX" sz="1400" dirty="0"/>
          </a:p>
          <a:p>
            <a:pPr algn="just">
              <a:spcBef>
                <a:spcPts val="45"/>
              </a:spcBef>
            </a:pPr>
            <a:r>
              <a:rPr lang="es-ES" sz="1400" dirty="0">
                <a:effectLst/>
                <a:latin typeface="Cambria" panose="02040503050406030204" pitchFamily="18" charset="0"/>
                <a:ea typeface="Cambria" panose="02040503050406030204" pitchFamily="18" charset="0"/>
                <a:cs typeface="Calibri" panose="020F0502020204030204" pitchFamily="34" charset="0"/>
              </a:rPr>
              <a:t>Duración del permiso: Este beneficio se extiende hasta el fin de la emergencia. Se entenderá que la emergencia ha concluido una vez que la integridad del menor deje de estar en riesgo. Una vez superada la emergencia, el titular del permiso retornará a su dependencia laboral. No será necesario retornar al lugar de trabajo si la emergencia se extiende más allá del horario de término de la jornada.</a:t>
            </a:r>
            <a:endParaRPr lang="es-CL" sz="1400" dirty="0">
              <a:effectLst/>
              <a:latin typeface="Cambria" panose="02040503050406030204" pitchFamily="18" charset="0"/>
              <a:ea typeface="Cambria" panose="02040503050406030204" pitchFamily="18" charset="0"/>
              <a:cs typeface="Arial MT"/>
            </a:endParaRPr>
          </a:p>
          <a:p>
            <a:pPr marL="108000" indent="0" algn="just">
              <a:spcBef>
                <a:spcPts val="45"/>
              </a:spcBef>
              <a:buNone/>
            </a:pPr>
            <a:endParaRPr lang="es-CL" sz="1800" b="1" dirty="0">
              <a:effectLst/>
              <a:latin typeface="Arial" panose="020B0604020202020204" pitchFamily="34" charset="0"/>
              <a:ea typeface="Arial" panose="020B0604020202020204" pitchFamily="34" charset="0"/>
            </a:endParaRPr>
          </a:p>
          <a:p>
            <a:pPr algn="just"/>
            <a:endParaRPr lang="es-CL" sz="1400" dirty="0"/>
          </a:p>
        </p:txBody>
      </p:sp>
      <p:sp>
        <p:nvSpPr>
          <p:cNvPr id="13" name="Marcador de contenido 12">
            <a:extLst>
              <a:ext uri="{FF2B5EF4-FFF2-40B4-BE49-F238E27FC236}">
                <a16:creationId xmlns:a16="http://schemas.microsoft.com/office/drawing/2014/main" id="{58F293CA-591E-99A1-5F04-D797A15613D1}"/>
              </a:ext>
            </a:extLst>
          </p:cNvPr>
          <p:cNvSpPr>
            <a:spLocks noGrp="1"/>
          </p:cNvSpPr>
          <p:nvPr>
            <p:ph idx="14"/>
          </p:nvPr>
        </p:nvSpPr>
        <p:spPr>
          <a:xfrm>
            <a:off x="3789288" y="1234843"/>
            <a:ext cx="4635190" cy="395986"/>
          </a:xfrm>
        </p:spPr>
        <p:txBody>
          <a:bodyPr/>
          <a:lstStyle/>
          <a:p>
            <a:pPr marL="393750" indent="-285750">
              <a:buFont typeface="Arial" panose="020B0604020202020204" pitchFamily="34" charset="0"/>
              <a:buChar char="•"/>
            </a:pPr>
            <a:r>
              <a:rPr lang="es-MX" dirty="0"/>
              <a:t>Registro SIRH </a:t>
            </a:r>
            <a:endParaRPr lang="es-CL" dirty="0"/>
          </a:p>
        </p:txBody>
      </p:sp>
      <p:grpSp>
        <p:nvGrpSpPr>
          <p:cNvPr id="15" name="Agrupar 7">
            <a:extLst>
              <a:ext uri="{FF2B5EF4-FFF2-40B4-BE49-F238E27FC236}">
                <a16:creationId xmlns:a16="http://schemas.microsoft.com/office/drawing/2014/main" id="{D263A61D-3B3E-C31F-1D49-F01065395AC5}"/>
              </a:ext>
            </a:extLst>
          </p:cNvPr>
          <p:cNvGrpSpPr/>
          <p:nvPr/>
        </p:nvGrpSpPr>
        <p:grpSpPr>
          <a:xfrm>
            <a:off x="514455" y="0"/>
            <a:ext cx="8001033" cy="104093"/>
            <a:chOff x="514455" y="114984"/>
            <a:chExt cx="8001033" cy="181989"/>
          </a:xfrm>
        </p:grpSpPr>
        <p:sp>
          <p:nvSpPr>
            <p:cNvPr id="16" name="Rectángulo 15">
              <a:extLst>
                <a:ext uri="{FF2B5EF4-FFF2-40B4-BE49-F238E27FC236}">
                  <a16:creationId xmlns:a16="http://schemas.microsoft.com/office/drawing/2014/main" id="{182362EE-A4D7-D74E-7C26-E1CDD0341A90}"/>
                </a:ext>
              </a:extLst>
            </p:cNvPr>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a:extLst>
                <a:ext uri="{FF2B5EF4-FFF2-40B4-BE49-F238E27FC236}">
                  <a16:creationId xmlns:a16="http://schemas.microsoft.com/office/drawing/2014/main" id="{237AF846-2A19-9DCB-07E1-AE3F2D3B0AEF}"/>
                </a:ext>
              </a:extLst>
            </p:cNvPr>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8501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3621B5BA-A63E-19CA-87FB-E2F7E76469BE}"/>
              </a:ext>
            </a:extLst>
          </p:cNvPr>
          <p:cNvSpPr>
            <a:spLocks noGrp="1"/>
          </p:cNvSpPr>
          <p:nvPr>
            <p:ph type="sldNum" sz="quarter" idx="12"/>
          </p:nvPr>
        </p:nvSpPr>
        <p:spPr/>
        <p:txBody>
          <a:bodyPr/>
          <a:lstStyle/>
          <a:p>
            <a:fld id="{758EF458-5B7C-9F44-BB09-A6316498C081}" type="slidenum">
              <a:rPr lang="es-ES" smtClean="0"/>
              <a:pPr/>
              <a:t>8</a:t>
            </a:fld>
            <a:endParaRPr lang="es-ES"/>
          </a:p>
        </p:txBody>
      </p:sp>
      <p:sp>
        <p:nvSpPr>
          <p:cNvPr id="13" name="Marcador de posición de imagen 12">
            <a:extLst>
              <a:ext uri="{FF2B5EF4-FFF2-40B4-BE49-F238E27FC236}">
                <a16:creationId xmlns:a16="http://schemas.microsoft.com/office/drawing/2014/main" id="{49ED9646-C55D-0835-56C1-D59C94B0BC7E}"/>
              </a:ext>
            </a:extLst>
          </p:cNvPr>
          <p:cNvSpPr>
            <a:spLocks noGrp="1"/>
          </p:cNvSpPr>
          <p:nvPr>
            <p:ph type="pic" idx="1"/>
          </p:nvPr>
        </p:nvSpPr>
        <p:spPr>
          <a:xfrm>
            <a:off x="557784" y="102394"/>
            <a:ext cx="7763256" cy="4725165"/>
          </a:xfrm>
        </p:spPr>
        <p:txBody>
          <a:bodyPr/>
          <a:lstStyle/>
          <a:p>
            <a:r>
              <a:rPr lang="es-MX" sz="1800" dirty="0"/>
              <a:t>Consideraciones generalidades para el uso del permiso: </a:t>
            </a:r>
          </a:p>
          <a:p>
            <a:endParaRPr lang="es-MX" sz="1600" dirty="0"/>
          </a:p>
          <a:p>
            <a:pPr marL="342900" indent="-342900">
              <a:buFont typeface="Wingdings" panose="05000000000000000000" pitchFamily="2" charset="2"/>
              <a:buChar char="Ø"/>
            </a:pPr>
            <a:r>
              <a:rPr lang="es-MX" sz="1400" dirty="0"/>
              <a:t>Debe acordar con la jefatura directa la forma de comunicación de aviso ante una emergencia escolar (avisar de dicha emergencia a través de la secretaria, whatsapp o por el medio que disponga en el momento) y previo aviso a la jefatura de la activación del permiso laboral TEA. </a:t>
            </a:r>
          </a:p>
          <a:p>
            <a:pPr marL="342900" indent="-342900">
              <a:buFont typeface="Wingdings" panose="05000000000000000000" pitchFamily="2" charset="2"/>
              <a:buChar char="Ø"/>
            </a:pPr>
            <a:endParaRPr lang="es-MX" sz="1400" dirty="0"/>
          </a:p>
          <a:p>
            <a:pPr marL="342900" indent="-342900">
              <a:buFont typeface="Wingdings" panose="05000000000000000000" pitchFamily="2" charset="2"/>
              <a:buChar char="Ø"/>
            </a:pPr>
            <a:r>
              <a:rPr lang="es-MX" sz="1400" dirty="0"/>
              <a:t>Luego de atendida la emergencia escolar, la o el funcionaria/o debe regularizar la ausencia del lugar de trabajo a través del formulario “</a:t>
            </a:r>
            <a:r>
              <a:rPr lang="es-ES" sz="1400" b="1" dirty="0">
                <a:solidFill>
                  <a:schemeClr val="tx2"/>
                </a:solidFill>
                <a:effectLst/>
                <a:latin typeface="Arial" panose="020B0604020202020204" pitchFamily="34" charset="0"/>
                <a:ea typeface="Arial" panose="020B0604020202020204" pitchFamily="34" charset="0"/>
              </a:rPr>
              <a:t>PERMISO ESPECIAL LEY TEA (N° 21.545)” </a:t>
            </a:r>
            <a:r>
              <a:rPr lang="es-ES" sz="1400" dirty="0">
                <a:solidFill>
                  <a:schemeClr val="tx2"/>
                </a:solidFill>
                <a:effectLst/>
                <a:latin typeface="Arial" panose="020B0604020202020204" pitchFamily="34" charset="0"/>
                <a:ea typeface="Arial" panose="020B0604020202020204" pitchFamily="34" charset="0"/>
              </a:rPr>
              <a:t>que se encuentra disponible en la página online del hospital Dr. Ernesto </a:t>
            </a:r>
            <a:r>
              <a:rPr lang="es-ES" sz="1400" dirty="0">
                <a:solidFill>
                  <a:schemeClr val="tx2"/>
                </a:solidFill>
                <a:latin typeface="Arial" panose="020B0604020202020204" pitchFamily="34" charset="0"/>
                <a:ea typeface="Arial" panose="020B0604020202020204" pitchFamily="34" charset="0"/>
              </a:rPr>
              <a:t>Torres Galdames. </a:t>
            </a:r>
          </a:p>
          <a:p>
            <a:endParaRPr lang="es-ES" sz="1400" dirty="0">
              <a:solidFill>
                <a:schemeClr val="tx2"/>
              </a:solidFill>
              <a:latin typeface="Arial" panose="020B0604020202020204" pitchFamily="34" charset="0"/>
              <a:ea typeface="Arial" panose="020B0604020202020204" pitchFamily="34" charset="0"/>
            </a:endParaRPr>
          </a:p>
          <a:p>
            <a:pPr marL="342900" indent="-342900">
              <a:buFont typeface="Wingdings" panose="05000000000000000000" pitchFamily="2" charset="2"/>
              <a:buChar char="Ø"/>
            </a:pPr>
            <a:r>
              <a:rPr lang="es-CL" sz="1400" dirty="0">
                <a:solidFill>
                  <a:schemeClr val="tx2"/>
                </a:solidFill>
                <a:effectLst/>
                <a:latin typeface="Cambria" panose="02040503050406030204" pitchFamily="18" charset="0"/>
                <a:ea typeface="Cambria" panose="02040503050406030204" pitchFamily="18" charset="0"/>
              </a:rPr>
              <a:t>Adjuntando al formulario: </a:t>
            </a:r>
            <a:r>
              <a:rPr lang="es-MX" sz="1400" dirty="0">
                <a:latin typeface="Cambria" panose="02040503050406030204" pitchFamily="18" charset="0"/>
                <a:ea typeface="Cambria" panose="02040503050406030204" pitchFamily="18" charset="0"/>
              </a:rPr>
              <a:t>“</a:t>
            </a:r>
            <a:r>
              <a:rPr lang="es-ES" sz="1400" b="1" dirty="0">
                <a:solidFill>
                  <a:schemeClr val="tx2"/>
                </a:solidFill>
                <a:effectLst/>
                <a:latin typeface="Cambria" panose="02040503050406030204" pitchFamily="18" charset="0"/>
                <a:ea typeface="Cambria" panose="02040503050406030204" pitchFamily="18" charset="0"/>
              </a:rPr>
              <a:t>PERMISO ESPECIAL LEY TEA (N° 21.545</a:t>
            </a:r>
            <a:r>
              <a:rPr lang="es-ES" sz="1400" dirty="0">
                <a:solidFill>
                  <a:schemeClr val="tx2"/>
                </a:solidFill>
                <a:effectLst/>
                <a:latin typeface="Cambria" panose="02040503050406030204" pitchFamily="18" charset="0"/>
                <a:ea typeface="Cambria" panose="02040503050406030204" pitchFamily="18" charset="0"/>
              </a:rPr>
              <a:t>)” </a:t>
            </a:r>
            <a:r>
              <a:rPr lang="es-ES" sz="1400" dirty="0">
                <a:solidFill>
                  <a:schemeClr val="tx2"/>
                </a:solidFill>
                <a:latin typeface="Cambria" panose="02040503050406030204" pitchFamily="18" charset="0"/>
                <a:ea typeface="Cambria" panose="02040503050406030204" pitchFamily="18" charset="0"/>
              </a:rPr>
              <a:t> y además </a:t>
            </a:r>
            <a:r>
              <a:rPr lang="es-ES" sz="1400" dirty="0">
                <a:solidFill>
                  <a:schemeClr val="tx2"/>
                </a:solidFill>
                <a:effectLst/>
                <a:latin typeface="Cambria" panose="02040503050406030204" pitchFamily="18" charset="0"/>
                <a:ea typeface="Cambria" panose="02040503050406030204" pitchFamily="18" charset="0"/>
              </a:rPr>
              <a:t>el certificado que debe extender el colegio </a:t>
            </a:r>
            <a:r>
              <a:rPr lang="es-ES" sz="1400" dirty="0">
                <a:solidFill>
                  <a:schemeClr val="tx2"/>
                </a:solidFill>
                <a:latin typeface="Cambria" panose="02040503050406030204" pitchFamily="18" charset="0"/>
                <a:ea typeface="Cambria" panose="02040503050406030204" pitchFamily="18" charset="0"/>
              </a:rPr>
              <a:t>que  asiste </a:t>
            </a:r>
            <a:r>
              <a:rPr lang="es-ES" sz="1400" dirty="0">
                <a:solidFill>
                  <a:schemeClr val="tx2"/>
                </a:solidFill>
                <a:effectLst/>
                <a:latin typeface="Cambria" panose="02040503050406030204" pitchFamily="18" charset="0"/>
                <a:ea typeface="Cambria" panose="02040503050406030204" pitchFamily="18" charset="0"/>
              </a:rPr>
              <a:t>su hijo/a para respaldar la salida del lugar de trabajo. El certificado debe contener la fecha y hora de inicio y de término en que aconteció la emergencia. </a:t>
            </a:r>
          </a:p>
          <a:p>
            <a:endParaRPr lang="es-ES" sz="1400" dirty="0">
              <a:solidFill>
                <a:schemeClr val="tx2"/>
              </a:solidFill>
              <a:effectLst/>
              <a:latin typeface="Cambria" panose="02040503050406030204" pitchFamily="18" charset="0"/>
              <a:ea typeface="Cambria" panose="02040503050406030204" pitchFamily="18" charset="0"/>
            </a:endParaRPr>
          </a:p>
          <a:p>
            <a:pPr marL="342900" indent="-342900">
              <a:buFont typeface="Wingdings" panose="05000000000000000000" pitchFamily="2" charset="2"/>
              <a:buChar char="Ø"/>
            </a:pPr>
            <a:r>
              <a:rPr lang="es-MX" sz="1400" b="0" i="0" dirty="0">
                <a:solidFill>
                  <a:schemeClr val="tx2"/>
                </a:solidFill>
                <a:effectLst/>
                <a:latin typeface="Cambria" panose="02040503050406030204" pitchFamily="18" charset="0"/>
                <a:ea typeface="Cambria" panose="02040503050406030204" pitchFamily="18" charset="0"/>
              </a:rPr>
              <a:t>El tiempo que estos trabajadores destinen a la atención de estas emergencias será considerado como trabajado para todos los efectos legales. El empleador no podrá, en caso alguno, calificar esta salida como intempestiva e injustificada para configurar la causal de abandono de trabajo establecida en la letra a) del número 4 del artículo 160, o como fundamento de una investigación sumaria o de un sumario administrativo, en su caso”.</a:t>
            </a:r>
            <a:br>
              <a:rPr lang="es-MX" sz="1400" b="0" i="0" dirty="0">
                <a:solidFill>
                  <a:schemeClr val="tx2"/>
                </a:solidFill>
                <a:effectLst/>
                <a:latin typeface="Cambria" panose="02040503050406030204" pitchFamily="18" charset="0"/>
                <a:ea typeface="Cambria" panose="02040503050406030204" pitchFamily="18" charset="0"/>
              </a:rPr>
            </a:br>
            <a:endParaRPr lang="es-CL" sz="1400" dirty="0">
              <a:solidFill>
                <a:schemeClr val="tx2"/>
              </a:solidFill>
              <a:latin typeface="Cambria" panose="02040503050406030204" pitchFamily="18" charset="0"/>
              <a:ea typeface="Cambria" panose="02040503050406030204" pitchFamily="18" charset="0"/>
            </a:endParaRPr>
          </a:p>
          <a:p>
            <a:br>
              <a:rPr lang="es-CL" sz="1400" dirty="0">
                <a:solidFill>
                  <a:schemeClr val="tx2"/>
                </a:solidFill>
                <a:effectLst/>
                <a:latin typeface="Arial" panose="020B0604020202020204" pitchFamily="34" charset="0"/>
                <a:ea typeface="Arial" panose="020B0604020202020204" pitchFamily="34" charset="0"/>
              </a:rPr>
            </a:br>
            <a:endParaRPr lang="es-MX" sz="1400" dirty="0"/>
          </a:p>
          <a:p>
            <a:pPr marL="342900" indent="-342900">
              <a:buFont typeface="Wingdings" panose="05000000000000000000" pitchFamily="2" charset="2"/>
              <a:buChar char="Ø"/>
            </a:pPr>
            <a:endParaRPr lang="es-CL" sz="2000" dirty="0"/>
          </a:p>
        </p:txBody>
      </p:sp>
    </p:spTree>
    <p:extLst>
      <p:ext uri="{BB962C8B-B14F-4D97-AF65-F5344CB8AC3E}">
        <p14:creationId xmlns:p14="http://schemas.microsoft.com/office/powerpoint/2010/main" val="350158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BCB0A7C4-DE16-54FF-91A1-D59B8B668F40}"/>
              </a:ext>
            </a:extLst>
          </p:cNvPr>
          <p:cNvSpPr>
            <a:spLocks noGrp="1"/>
          </p:cNvSpPr>
          <p:nvPr>
            <p:ph type="pic" idx="1"/>
          </p:nvPr>
        </p:nvSpPr>
        <p:spPr>
          <a:xfrm>
            <a:off x="521208" y="219456"/>
            <a:ext cx="7662672" cy="4498848"/>
          </a:xfrm>
        </p:spPr>
        <p:txBody>
          <a:bodyPr/>
          <a:lstStyle/>
          <a:p>
            <a:pPr marL="285750" indent="-285750">
              <a:buFont typeface="Wingdings" panose="05000000000000000000" pitchFamily="2" charset="2"/>
              <a:buChar char="Ø"/>
            </a:pPr>
            <a:r>
              <a:rPr lang="es-MX" sz="1400" dirty="0"/>
              <a:t>Según Dictamen N° E409614/26-10-2023: advierte que el permiso laboral es “Aplicable a todo el personal de la Administración Pública y a las personas contratadas por estar a honorarios que cumplan idénticas labores que los funcionarios públicos. </a:t>
            </a:r>
          </a:p>
          <a:p>
            <a:endParaRPr lang="es-MX" sz="1400" dirty="0"/>
          </a:p>
          <a:p>
            <a:pPr marL="285750" indent="-285750">
              <a:buFont typeface="Wingdings" panose="05000000000000000000" pitchFamily="2" charset="2"/>
              <a:buChar char="Ø"/>
            </a:pPr>
            <a:r>
              <a:rPr lang="es-MX" sz="1400" dirty="0"/>
              <a:t>El funcionario/a tendrá diez días hábiles a contar del día en que aconteció la emergencia para regularizar el ausentismo en el sostenedor SIRH. </a:t>
            </a:r>
          </a:p>
          <a:p>
            <a:endParaRPr lang="es-MX" sz="1400" dirty="0"/>
          </a:p>
          <a:p>
            <a:pPr marL="285750" indent="-285750">
              <a:buFont typeface="Wingdings" panose="05000000000000000000" pitchFamily="2" charset="2"/>
              <a:buChar char="Ø"/>
            </a:pPr>
            <a:endParaRPr lang="es-MX" sz="1400" dirty="0"/>
          </a:p>
          <a:p>
            <a:endParaRPr lang="es-CL" sz="1400" dirty="0"/>
          </a:p>
        </p:txBody>
      </p:sp>
      <p:sp>
        <p:nvSpPr>
          <p:cNvPr id="5" name="Marcador de número de diapositiva 4">
            <a:extLst>
              <a:ext uri="{FF2B5EF4-FFF2-40B4-BE49-F238E27FC236}">
                <a16:creationId xmlns:a16="http://schemas.microsoft.com/office/drawing/2014/main" id="{C6EC2477-2A4A-212C-99C1-23598D51EA86}"/>
              </a:ext>
            </a:extLst>
          </p:cNvPr>
          <p:cNvSpPr>
            <a:spLocks noGrp="1"/>
          </p:cNvSpPr>
          <p:nvPr>
            <p:ph type="sldNum" sz="quarter" idx="12"/>
          </p:nvPr>
        </p:nvSpPr>
        <p:spPr/>
        <p:txBody>
          <a:bodyPr/>
          <a:lstStyle/>
          <a:p>
            <a:fld id="{758EF458-5B7C-9F44-BB09-A6316498C081}" type="slidenum">
              <a:rPr lang="es-ES" smtClean="0"/>
              <a:pPr/>
              <a:t>9</a:t>
            </a:fld>
            <a:endParaRPr lang="es-ES"/>
          </a:p>
        </p:txBody>
      </p:sp>
    </p:spTree>
    <p:extLst>
      <p:ext uri="{BB962C8B-B14F-4D97-AF65-F5344CB8AC3E}">
        <p14:creationId xmlns:p14="http://schemas.microsoft.com/office/powerpoint/2010/main" val="3104538012"/>
      </p:ext>
    </p:extLst>
  </p:cSld>
  <p:clrMapOvr>
    <a:masterClrMapping/>
  </p:clrMapOvr>
</p:sld>
</file>

<file path=ppt/theme/theme1.xml><?xml version="1.0" encoding="utf-8"?>
<a:theme xmlns:a="http://schemas.openxmlformats.org/drawingml/2006/main" name="Tema de Office">
  <a:themeElements>
    <a:clrScheme name="PPT INTITUCIONAL MINSAL">
      <a:dk1>
        <a:srgbClr val="0A1D21"/>
      </a:dk1>
      <a:lt1>
        <a:sysClr val="window" lastClr="FFFFFF"/>
      </a:lt1>
      <a:dk2>
        <a:srgbClr val="1F497D"/>
      </a:dk2>
      <a:lt2>
        <a:srgbClr val="EEECE1"/>
      </a:lt2>
      <a:accent1>
        <a:srgbClr val="115C80"/>
      </a:accent1>
      <a:accent2>
        <a:srgbClr val="DD314F"/>
      </a:accent2>
      <a:accent3>
        <a:srgbClr val="55B3C1"/>
      </a:accent3>
      <a:accent4>
        <a:srgbClr val="8064A2"/>
      </a:accent4>
      <a:accent5>
        <a:srgbClr val="B5C9E4"/>
      </a:accent5>
      <a:accent6>
        <a:srgbClr val="D8CF79"/>
      </a:accent6>
      <a:hlink>
        <a:srgbClr val="F0D0D7"/>
      </a:hlink>
      <a:folHlink>
        <a:srgbClr val="4C2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5718</TotalTime>
  <Words>1033</Words>
  <Application>Microsoft Office PowerPoint</Application>
  <PresentationFormat>Presentación en pantalla (16:9)</PresentationFormat>
  <Paragraphs>66</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Calibri</vt:lpstr>
      <vt:lpstr>Cambria</vt:lpstr>
      <vt:lpstr>Courier New</vt:lpstr>
      <vt:lpstr>Lucida Grande</vt:lpstr>
      <vt:lpstr>Verdana</vt:lpstr>
      <vt:lpstr>Wingdings</vt:lpstr>
      <vt:lpstr>Tema de Office</vt:lpstr>
      <vt:lpstr>PERMISO LABORAL</vt:lpstr>
      <vt:lpstr>PERMISO LABORAL TEA  En servicios públicos  </vt:lpstr>
      <vt:lpstr>Articulo N° 1: </vt:lpstr>
      <vt:lpstr>En el ámbito de salud y educación</vt:lpstr>
      <vt:lpstr>Registro en Sirh para el debido uso del permiso     </vt:lpstr>
      <vt:lpstr>Declaración Informativa LEY 21.545 ,     Formato 1 </vt:lpstr>
      <vt:lpstr>PERMISO ESPECIAL LEY TEA (N° 21.545)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Maria Carvajal Diaz</cp:lastModifiedBy>
  <cp:revision>54</cp:revision>
  <cp:lastPrinted>2024-08-01T19:50:48Z</cp:lastPrinted>
  <dcterms:created xsi:type="dcterms:W3CDTF">2022-12-22T19:49:37Z</dcterms:created>
  <dcterms:modified xsi:type="dcterms:W3CDTF">2025-01-27T19:40:54Z</dcterms:modified>
</cp:coreProperties>
</file>