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0" r:id="rId3"/>
    <p:sldId id="258" r:id="rId4"/>
    <p:sldId id="260" r:id="rId5"/>
    <p:sldId id="261" r:id="rId6"/>
    <p:sldId id="262" r:id="rId7"/>
    <p:sldId id="263" r:id="rId8"/>
    <p:sldId id="264" r:id="rId9"/>
    <p:sldId id="265" r:id="rId10"/>
    <p:sldId id="278" r:id="rId11"/>
    <p:sldId id="27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DF2F9A0D-6B4C-46FF-9A24-70BBEAAF8503}">
          <p14:sldIdLst>
            <p14:sldId id="256"/>
            <p14:sldId id="280"/>
            <p14:sldId id="258"/>
            <p14:sldId id="260"/>
            <p14:sldId id="261"/>
            <p14:sldId id="262"/>
            <p14:sldId id="263"/>
            <p14:sldId id="264"/>
            <p14:sldId id="265"/>
          </p14:sldIdLst>
        </p14:section>
        <p14:section name="Sección sin título" id="{FF45274D-7C94-432F-8458-6CF2F497B431}">
          <p14:sldIdLst>
            <p14:sldId id="278"/>
            <p14:sldId id="27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10/18/2021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advTm="1000">
        <p159:morph option="byObject"/>
        <p:sndAc>
          <p:stSnd>
            <p:snd r:embed="rId3" name="click.wav"/>
          </p:stSnd>
        </p:sndAc>
      </p:transition>
    </mc:Choice>
    <mc:Fallback>
      <p:transition spd="slow" advTm="1000">
        <p:fade/>
        <p:sndAc>
          <p:stSnd>
            <p:snd r:embed="rId1" name="click.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advTm="1000">
        <p159:morph option="byObject"/>
        <p:sndAc>
          <p:stSnd>
            <p:snd r:embed="rId3" name="click.wav"/>
          </p:stSnd>
        </p:sndAc>
      </p:transition>
    </mc:Choice>
    <mc:Fallback>
      <p:transition spd="slow" advTm="1000">
        <p:fade/>
        <p:sndAc>
          <p:stSnd>
            <p:snd r:embed="rId1" name="click.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advTm="1000">
        <p159:morph option="byObject"/>
        <p:sndAc>
          <p:stSnd>
            <p:snd r:embed="rId3" name="click.wav"/>
          </p:stSnd>
        </p:sndAc>
      </p:transition>
    </mc:Choice>
    <mc:Fallback>
      <p:transition spd="slow" advTm="1000">
        <p:fade/>
        <p:sndAc>
          <p:stSnd>
            <p:snd r:embed="rId1" name="click.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advTm="1000">
        <p159:morph option="byObject"/>
        <p:sndAc>
          <p:stSnd>
            <p:snd r:embed="rId3" name="click.wav"/>
          </p:stSnd>
        </p:sndAc>
      </p:transition>
    </mc:Choice>
    <mc:Fallback>
      <p:transition spd="slow" advTm="1000">
        <p:fade/>
        <p:sndAc>
          <p:stSnd>
            <p:snd r:embed="rId1" name="click.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advTm="1000">
        <p159:morph option="byObject"/>
        <p:sndAc>
          <p:stSnd>
            <p:snd r:embed="rId3" name="click.wav"/>
          </p:stSnd>
        </p:sndAc>
      </p:transition>
    </mc:Choice>
    <mc:Fallback>
      <p:transition spd="slow" advTm="1000">
        <p:fade/>
        <p:sndAc>
          <p:stSnd>
            <p:snd r:embed="rId1" name="click.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advTm="1000">
        <p159:morph option="byObject"/>
        <p:sndAc>
          <p:stSnd>
            <p:snd r:embed="rId3" name="click.wav"/>
          </p:stSnd>
        </p:sndAc>
      </p:transition>
    </mc:Choice>
    <mc:Fallback>
      <p:transition spd="slow" advTm="1000">
        <p:fade/>
        <p:sndAc>
          <p:stSnd>
            <p:snd r:embed="rId1" name="click.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advTm="1000">
        <p159:morph option="byObject"/>
        <p:sndAc>
          <p:stSnd>
            <p:snd r:embed="rId3" name="click.wav"/>
          </p:stSnd>
        </p:sndAc>
      </p:transition>
    </mc:Choice>
    <mc:Fallback>
      <p:transition spd="slow" advTm="1000">
        <p:fade/>
        <p:sndAc>
          <p:stSnd>
            <p:snd r:embed="rId1" name="click.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advTm="1000">
        <p159:morph option="byObject"/>
        <p:sndAc>
          <p:stSnd>
            <p:snd r:embed="rId3" name="click.wav"/>
          </p:stSnd>
        </p:sndAc>
      </p:transition>
    </mc:Choice>
    <mc:Fallback>
      <p:transition spd="slow" advTm="1000">
        <p:fade/>
        <p:sndAc>
          <p:stSnd>
            <p:snd r:embed="rId1" name="click.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advTm="1000">
        <p159:morph option="byObject"/>
        <p:sndAc>
          <p:stSnd>
            <p:snd r:embed="rId3" name="click.wav"/>
          </p:stSnd>
        </p:sndAc>
      </p:transition>
    </mc:Choice>
    <mc:Fallback>
      <p:transition spd="slow" advTm="1000">
        <p:fade/>
        <p:sndAc>
          <p:stSnd>
            <p:snd r:embed="rId1" name="click.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10/18/2021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advTm="1000">
        <p159:morph option="byObject"/>
        <p:sndAc>
          <p:stSnd>
            <p:snd r:embed="rId3" name="click.wav"/>
          </p:stSnd>
        </p:sndAc>
      </p:transition>
    </mc:Choice>
    <mc:Fallback>
      <p:transition spd="slow" advTm="1000">
        <p:fade/>
        <p:sndAc>
          <p:stSnd>
            <p:snd r:embed="rId1" name="click.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10/18/2021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advTm="1000">
        <p159:morph option="byObject"/>
        <p:sndAc>
          <p:stSnd>
            <p:snd r:embed="rId3" name="click.wav"/>
          </p:stSnd>
        </p:sndAc>
      </p:transition>
    </mc:Choice>
    <mc:Fallback>
      <p:transition spd="slow" advTm="1000">
        <p:fade/>
        <p:sndAc>
          <p:stSnd>
            <p:snd r:embed="rId1" name="click.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audio" Target="../media/audio1.wav"/><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10/18/2021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9="http://schemas.microsoft.com/office/powerpoint/2015/09/main" xmlns="" Requires="p159">
      <p:transition xmlns:p14="http://schemas.microsoft.com/office/powerpoint/2010/main" spd="slow" p14:dur="2000" advTm="1000">
        <p159:morph option="byObject"/>
        <p:sndAc>
          <p:stSnd>
            <p:snd r:embed="rId15" name="click.wav"/>
          </p:stSnd>
        </p:sndAc>
      </p:transition>
    </mc:Choice>
    <mc:Fallback>
      <p:transition spd="slow" advTm="1000">
        <p:fade/>
        <p:sndAc>
          <p:stSnd>
            <p:snd r:embed="rId13" name="click.wav"/>
          </p:stSnd>
        </p:sndAc>
      </p:transition>
    </mc:Fallback>
  </mc:AlternateConten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audio" Target="../media/audio1.wav"/><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audio" Target="../media/audio1.wav"/><Relationship Id="rId5" Type="http://schemas.openxmlformats.org/officeDocument/2006/relationships/image" Target="../media/image6.sv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audio" Target="../media/audio1.wav"/><Relationship Id="rId5" Type="http://schemas.openxmlformats.org/officeDocument/2006/relationships/image" Target="../media/image7.png"/><Relationship Id="rId4"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xmlns="" id="{04C79AFF-E7B1-438D-8F7B-C600C1E28C31}"/>
              </a:ext>
            </a:extLst>
          </p:cNvPr>
          <p:cNvSpPr>
            <a:spLocks noGrp="1"/>
          </p:cNvSpPr>
          <p:nvPr>
            <p:ph type="subTitle" idx="1"/>
          </p:nvPr>
        </p:nvSpPr>
        <p:spPr>
          <a:xfrm>
            <a:off x="765157" y="3531205"/>
            <a:ext cx="10939550" cy="977621"/>
          </a:xfrm>
        </p:spPr>
        <p:txBody>
          <a:bodyPr>
            <a:normAutofit/>
          </a:bodyPr>
          <a:lstStyle/>
          <a:p>
            <a:r>
              <a:rPr lang="es-MX" sz="3600" dirty="0"/>
              <a:t>  detección de necesidades de capacitación</a:t>
            </a:r>
          </a:p>
        </p:txBody>
      </p:sp>
      <p:pic>
        <p:nvPicPr>
          <p:cNvPr id="6" name="Imagen 5">
            <a:extLst>
              <a:ext uri="{FF2B5EF4-FFF2-40B4-BE49-F238E27FC236}">
                <a16:creationId xmlns:a16="http://schemas.microsoft.com/office/drawing/2014/main" xmlns="" id="{08EFD637-4DDC-4264-97D9-230E92B7E10F}"/>
              </a:ext>
            </a:extLst>
          </p:cNvPr>
          <p:cNvPicPr>
            <a:picLocks noChangeAspect="1"/>
          </p:cNvPicPr>
          <p:nvPr/>
        </p:nvPicPr>
        <p:blipFill>
          <a:blip r:embed="rId3"/>
          <a:stretch>
            <a:fillRect/>
          </a:stretch>
        </p:blipFill>
        <p:spPr>
          <a:xfrm>
            <a:off x="1698696" y="188999"/>
            <a:ext cx="7497660" cy="3240001"/>
          </a:xfrm>
          <a:prstGeom prst="rect">
            <a:avLst/>
          </a:prstGeom>
          <a:ln>
            <a:noFill/>
          </a:ln>
          <a:effectLst>
            <a:softEdge rad="317500"/>
          </a:effectLst>
        </p:spPr>
      </p:pic>
      <p:pic>
        <p:nvPicPr>
          <p:cNvPr id="10" name="Imagen 9">
            <a:extLst>
              <a:ext uri="{FF2B5EF4-FFF2-40B4-BE49-F238E27FC236}">
                <a16:creationId xmlns:a16="http://schemas.microsoft.com/office/drawing/2014/main" xmlns="" id="{96B64DFD-D168-4F1D-8962-16832E49BC61}"/>
              </a:ext>
            </a:extLst>
          </p:cNvPr>
          <p:cNvPicPr>
            <a:picLocks noChangeAspect="1"/>
          </p:cNvPicPr>
          <p:nvPr/>
        </p:nvPicPr>
        <p:blipFill>
          <a:blip r:embed="rId4"/>
          <a:stretch>
            <a:fillRect/>
          </a:stretch>
        </p:blipFill>
        <p:spPr>
          <a:xfrm>
            <a:off x="9004970" y="734796"/>
            <a:ext cx="2570907" cy="2592000"/>
          </a:xfrm>
          <a:prstGeom prst="rect">
            <a:avLst/>
          </a:prstGeom>
          <a:ln>
            <a:noFill/>
          </a:ln>
          <a:effectLst>
            <a:softEdge rad="112500"/>
          </a:effectLst>
        </p:spPr>
      </p:pic>
      <p:cxnSp>
        <p:nvCxnSpPr>
          <p:cNvPr id="7" name="Conector recto 6">
            <a:extLst>
              <a:ext uri="{FF2B5EF4-FFF2-40B4-BE49-F238E27FC236}">
                <a16:creationId xmlns:a16="http://schemas.microsoft.com/office/drawing/2014/main" xmlns="" id="{71442F0C-F66A-4C6F-92BA-3676DCB0229E}"/>
              </a:ext>
            </a:extLst>
          </p:cNvPr>
          <p:cNvCxnSpPr>
            <a:cxnSpLocks/>
          </p:cNvCxnSpPr>
          <p:nvPr/>
        </p:nvCxnSpPr>
        <p:spPr>
          <a:xfrm>
            <a:off x="1541334" y="3531205"/>
            <a:ext cx="1138071"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6284881"/>
      </p:ext>
    </p:extLst>
  </p:cSld>
  <p:clrMapOvr>
    <a:masterClrMapping/>
  </p:clrMapOvr>
  <mc:AlternateContent xmlns:mc="http://schemas.openxmlformats.org/markup-compatibility/2006" xmlns:p14="http://schemas.microsoft.com/office/powerpoint/2010/main">
    <mc:Choice Requires="p14">
      <p:transition p14:dur="0">
        <p:sndAc>
          <p:stSnd>
            <p:snd r:embed="rId2" name="click.wav"/>
          </p:stSnd>
        </p:sndAc>
      </p:transition>
    </mc:Choice>
    <mc:Fallback xmlns="">
      <p:transition>
        <p:sndAc>
          <p:stSnd>
            <p:snd r:embed="rId5" name="click.wav"/>
          </p:stSnd>
        </p:sndAc>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1E9AA38-B9F4-4C80-8BEF-56707411CE37}"/>
              </a:ext>
            </a:extLst>
          </p:cNvPr>
          <p:cNvSpPr>
            <a:spLocks noGrp="1"/>
          </p:cNvSpPr>
          <p:nvPr>
            <p:ph type="title"/>
          </p:nvPr>
        </p:nvSpPr>
        <p:spPr>
          <a:xfrm>
            <a:off x="1451579" y="804519"/>
            <a:ext cx="9603275" cy="1049235"/>
          </a:xfrm>
        </p:spPr>
        <p:txBody>
          <a:bodyPr>
            <a:normAutofit/>
          </a:bodyPr>
          <a:lstStyle/>
          <a:p>
            <a:r>
              <a:rPr lang="es-MX" dirty="0"/>
              <a:t/>
            </a:r>
            <a:br>
              <a:rPr lang="es-MX" dirty="0"/>
            </a:br>
            <a:r>
              <a:rPr lang="es-MX" dirty="0"/>
              <a:t>conclusión</a:t>
            </a:r>
          </a:p>
        </p:txBody>
      </p:sp>
      <p:sp>
        <p:nvSpPr>
          <p:cNvPr id="3" name="Marcador de contenido 2">
            <a:extLst>
              <a:ext uri="{FF2B5EF4-FFF2-40B4-BE49-F238E27FC236}">
                <a16:creationId xmlns:a16="http://schemas.microsoft.com/office/drawing/2014/main" xmlns="" id="{95E86CE3-B6E4-4AB4-A932-850BCD69E258}"/>
              </a:ext>
            </a:extLst>
          </p:cNvPr>
          <p:cNvSpPr>
            <a:spLocks noGrp="1"/>
          </p:cNvSpPr>
          <p:nvPr>
            <p:ph idx="1"/>
          </p:nvPr>
        </p:nvSpPr>
        <p:spPr>
          <a:xfrm>
            <a:off x="1451579" y="2015734"/>
            <a:ext cx="6195784" cy="3450613"/>
          </a:xfrm>
        </p:spPr>
        <p:txBody>
          <a:bodyPr>
            <a:normAutofit/>
          </a:bodyPr>
          <a:lstStyle/>
          <a:p>
            <a:pPr marL="0" indent="0" algn="just">
              <a:buNone/>
            </a:pPr>
            <a:r>
              <a:rPr lang="es-MX" dirty="0"/>
              <a:t>El éxito de un programa de capacitación depende si este responde a las reales necesidades de las unidades o servicios de nuestra institución,  para determinar con precisión los objetivos de los proyectos y el impacto de la capacitación.</a:t>
            </a:r>
          </a:p>
          <a:p>
            <a:pPr marL="0" indent="0">
              <a:buNone/>
            </a:pPr>
            <a:endParaRPr lang="es-MX" dirty="0"/>
          </a:p>
          <a:p>
            <a:pPr marL="0" indent="0">
              <a:buNone/>
            </a:pPr>
            <a:endParaRPr lang="es-MX" dirty="0"/>
          </a:p>
        </p:txBody>
      </p:sp>
      <p:pic>
        <p:nvPicPr>
          <p:cNvPr id="13" name="Gráfico 12" descr="Libro abierto">
            <a:extLst>
              <a:ext uri="{FF2B5EF4-FFF2-40B4-BE49-F238E27FC236}">
                <a16:creationId xmlns:a16="http://schemas.microsoft.com/office/drawing/2014/main" xmlns="" id="{C3D2EF1A-C27C-4959-B346-1CE4D2A332B7}"/>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8128756" y="2277991"/>
            <a:ext cx="2926098" cy="2926098"/>
          </a:xfrm>
          <a:prstGeom prst="rect">
            <a:avLst/>
          </a:prstGeom>
        </p:spPr>
      </p:pic>
    </p:spTree>
    <p:custDataLst>
      <p:tags r:id="rId1"/>
    </p:custDataLst>
    <p:extLst>
      <p:ext uri="{BB962C8B-B14F-4D97-AF65-F5344CB8AC3E}">
        <p14:creationId xmlns:p14="http://schemas.microsoft.com/office/powerpoint/2010/main" val="80574635"/>
      </p:ext>
    </p:extLst>
  </p:cSld>
  <p:clrMapOvr>
    <a:masterClrMapping/>
  </p:clrMapOvr>
  <mc:AlternateContent xmlns:mc="http://schemas.openxmlformats.org/markup-compatibility/2006" xmlns:p14="http://schemas.microsoft.com/office/powerpoint/2010/main">
    <mc:Choice Requires="p14">
      <p:transition p14:dur="0">
        <p:sndAc>
          <p:stSnd>
            <p:snd r:embed="rId3" name="click.wav"/>
          </p:stSnd>
        </p:sndAc>
      </p:transition>
    </mc:Choice>
    <mc:Fallback xmlns="">
      <p:transition>
        <p:sndAc>
          <p:stSnd>
            <p:snd r:embed="rId6"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xmlns="" id="{EC3D24C5-1FC6-4C63-9F0E-2417EBDB48D2}"/>
              </a:ext>
            </a:extLst>
          </p:cNvPr>
          <p:cNvSpPr txBox="1"/>
          <p:nvPr/>
        </p:nvSpPr>
        <p:spPr>
          <a:xfrm>
            <a:off x="2972209" y="953386"/>
            <a:ext cx="7974418" cy="3154710"/>
          </a:xfrm>
          <a:prstGeom prst="rect">
            <a:avLst/>
          </a:prstGeom>
          <a:noFill/>
          <a:scene3d>
            <a:camera prst="isometricOffAxis2Right"/>
            <a:lightRig rig="threePt" dir="t"/>
          </a:scene3d>
        </p:spPr>
        <p:txBody>
          <a:bodyPr wrap="square" rtlCol="0">
            <a:spAutoFit/>
          </a:bodyPr>
          <a:lstStyle/>
          <a:p>
            <a:r>
              <a:rPr lang="es-MX" sz="19900" dirty="0">
                <a:solidFill>
                  <a:schemeClr val="bg1">
                    <a:lumMod val="50000"/>
                  </a:schemeClr>
                </a:solidFill>
                <a:latin typeface="AR CENA" panose="02000000000000000000" pitchFamily="2" charset="0"/>
              </a:rPr>
              <a:t>¡Gracias!</a:t>
            </a:r>
          </a:p>
        </p:txBody>
      </p:sp>
      <p:pic>
        <p:nvPicPr>
          <p:cNvPr id="8" name="Gráfico 7" descr="Profesor">
            <a:extLst>
              <a:ext uri="{FF2B5EF4-FFF2-40B4-BE49-F238E27FC236}">
                <a16:creationId xmlns:a16="http://schemas.microsoft.com/office/drawing/2014/main" xmlns="" id="{0E5EF057-FD5E-43BF-9434-2CCC17192B94}"/>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8941981" y="3634154"/>
            <a:ext cx="2370788" cy="2401142"/>
          </a:xfrm>
          <a:prstGeom prst="rect">
            <a:avLst/>
          </a:prstGeom>
        </p:spPr>
      </p:pic>
      <p:pic>
        <p:nvPicPr>
          <p:cNvPr id="14" name="Imagen 13">
            <a:extLst>
              <a:ext uri="{FF2B5EF4-FFF2-40B4-BE49-F238E27FC236}">
                <a16:creationId xmlns:a16="http://schemas.microsoft.com/office/drawing/2014/main" xmlns="" id="{A65D6B30-88AB-4854-82F7-BDFA9CBB0784}"/>
              </a:ext>
            </a:extLst>
          </p:cNvPr>
          <p:cNvPicPr>
            <a:picLocks noChangeAspect="1"/>
          </p:cNvPicPr>
          <p:nvPr/>
        </p:nvPicPr>
        <p:blipFill>
          <a:blip r:embed="rId5"/>
          <a:stretch>
            <a:fillRect/>
          </a:stretch>
        </p:blipFill>
        <p:spPr>
          <a:xfrm>
            <a:off x="226807" y="840496"/>
            <a:ext cx="3411702" cy="3024000"/>
          </a:xfrm>
          <a:prstGeom prst="rect">
            <a:avLst/>
          </a:prstGeom>
          <a:ln>
            <a:solidFill>
              <a:schemeClr val="tx2">
                <a:lumMod val="40000"/>
                <a:lumOff val="60000"/>
              </a:schemeClr>
            </a:solidFill>
          </a:ln>
          <a:effectLst>
            <a:outerShdw blurRad="76200" dir="13500000" sy="23000" kx="1200000" algn="br" rotWithShape="0">
              <a:prstClr val="black">
                <a:alpha val="20000"/>
              </a:prstClr>
            </a:outerShdw>
            <a:reflection blurRad="6350" stA="50000" endA="300" endPos="55500" dist="101600" dir="5400000" sy="-100000" algn="bl" rotWithShape="0"/>
          </a:effectLst>
          <a:scene3d>
            <a:camera prst="isometricRightUp"/>
            <a:lightRig rig="threePt" dir="t"/>
          </a:scene3d>
        </p:spPr>
      </p:pic>
    </p:spTree>
    <p:extLst>
      <p:ext uri="{BB962C8B-B14F-4D97-AF65-F5344CB8AC3E}">
        <p14:creationId xmlns:p14="http://schemas.microsoft.com/office/powerpoint/2010/main" val="3781321122"/>
      </p:ext>
    </p:extLst>
  </p:cSld>
  <p:clrMapOvr>
    <a:masterClrMapping/>
  </p:clrMapOvr>
  <mc:AlternateContent xmlns:mc="http://schemas.openxmlformats.org/markup-compatibility/2006" xmlns:p14="http://schemas.microsoft.com/office/powerpoint/2010/main">
    <mc:Choice Requires="p14">
      <p:transition p14:dur="0">
        <p:sndAc>
          <p:stSnd>
            <p:snd r:embed="rId2" name="click.wav"/>
          </p:stSnd>
        </p:sndAc>
      </p:transition>
    </mc:Choice>
    <mc:Fallback xmlns="">
      <p:transition>
        <p:sndAc>
          <p:stSnd>
            <p:snd r:embed="rId6" name="click.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4ED1CA5-D997-4C70-B263-68472F39B7C9}"/>
              </a:ext>
            </a:extLst>
          </p:cNvPr>
          <p:cNvSpPr>
            <a:spLocks noGrp="1"/>
          </p:cNvSpPr>
          <p:nvPr>
            <p:ph type="title"/>
          </p:nvPr>
        </p:nvSpPr>
        <p:spPr/>
        <p:txBody>
          <a:bodyPr/>
          <a:lstStyle/>
          <a:p>
            <a:pPr algn="ctr"/>
            <a:r>
              <a:rPr lang="es-MX" dirty="0"/>
              <a:t/>
            </a:r>
            <a:br>
              <a:rPr lang="es-MX" dirty="0"/>
            </a:br>
            <a:r>
              <a:rPr lang="es-MX" dirty="0"/>
              <a:t>INTRODUCCIÓN</a:t>
            </a:r>
          </a:p>
        </p:txBody>
      </p:sp>
      <p:sp>
        <p:nvSpPr>
          <p:cNvPr id="3" name="Marcador de contenido 2">
            <a:extLst>
              <a:ext uri="{FF2B5EF4-FFF2-40B4-BE49-F238E27FC236}">
                <a16:creationId xmlns:a16="http://schemas.microsoft.com/office/drawing/2014/main" xmlns="" id="{97A9EF68-78FD-47F6-AD56-7148E3230CC5}"/>
              </a:ext>
            </a:extLst>
          </p:cNvPr>
          <p:cNvSpPr>
            <a:spLocks noGrp="1"/>
          </p:cNvSpPr>
          <p:nvPr>
            <p:ph idx="1"/>
          </p:nvPr>
        </p:nvSpPr>
        <p:spPr/>
        <p:txBody>
          <a:bodyPr/>
          <a:lstStyle/>
          <a:p>
            <a:pPr marL="0" indent="0" algn="just">
              <a:buNone/>
            </a:pPr>
            <a:r>
              <a:rPr lang="es-MX" dirty="0"/>
              <a:t>Es indiscutible la importancia que tiene la capacitación dentro de nuestra Institución pues constituye al logro de los objetivos de la misma.</a:t>
            </a:r>
          </a:p>
          <a:p>
            <a:pPr marL="0" indent="0" algn="just">
              <a:buNone/>
            </a:pPr>
            <a:r>
              <a:rPr lang="es-MX" dirty="0"/>
              <a:t>El éxito de la capacitación estará determinado por el inicio del proceso, es decir al efectuar un diagnostico de necesidades (DNC). Un DNC permite conocer en que se necesita capacitación, quien la necesita y con que profundidad: Orienta la estructuración y desarrollo de programas de capacitación para que el personal de nuestra institución, adquiera los conocimientos, habilidades y/o actitudes necesarias para mejorar su desempeño y contribuir al logro de los objetivos de la misma.</a:t>
            </a:r>
          </a:p>
          <a:p>
            <a:endParaRPr lang="es-MX" dirty="0"/>
          </a:p>
        </p:txBody>
      </p:sp>
    </p:spTree>
    <p:extLst>
      <p:ext uri="{BB962C8B-B14F-4D97-AF65-F5344CB8AC3E}">
        <p14:creationId xmlns:p14="http://schemas.microsoft.com/office/powerpoint/2010/main" val="235307355"/>
      </p:ext>
    </p:extLst>
  </p:cSld>
  <p:clrMapOvr>
    <a:masterClrMapping/>
  </p:clrMapOvr>
  <mc:AlternateContent xmlns:mc="http://schemas.openxmlformats.org/markup-compatibility/2006" xmlns:p14="http://schemas.microsoft.com/office/powerpoint/2010/main">
    <mc:Choice Requires="p14">
      <p:transition p14:dur="0">
        <p:sndAc>
          <p:stSnd>
            <p:snd r:embed="rId2" name="click.wav"/>
          </p:stSnd>
        </p:sndAc>
      </p:transition>
    </mc:Choice>
    <mc:Fallback xmlns="">
      <p:transition>
        <p:sndAc>
          <p:stSnd>
            <p:snd r:embed="rId3" name="click.wav"/>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87FB9A7-67A4-4318-99B4-97E1C3EF9766}"/>
              </a:ext>
            </a:extLst>
          </p:cNvPr>
          <p:cNvSpPr>
            <a:spLocks noGrp="1"/>
          </p:cNvSpPr>
          <p:nvPr>
            <p:ph type="title"/>
          </p:nvPr>
        </p:nvSpPr>
        <p:spPr>
          <a:xfrm>
            <a:off x="1429371" y="870794"/>
            <a:ext cx="9603275" cy="1049235"/>
          </a:xfrm>
        </p:spPr>
        <p:txBody>
          <a:bodyPr/>
          <a:lstStyle/>
          <a:p>
            <a:r>
              <a:rPr lang="es-MX" dirty="0"/>
              <a:t/>
            </a:r>
            <a:br>
              <a:rPr lang="es-MX" dirty="0"/>
            </a:br>
            <a:r>
              <a:rPr lang="es-MX" dirty="0"/>
              <a:t>Necesidades de capacitación:</a:t>
            </a:r>
          </a:p>
        </p:txBody>
      </p:sp>
      <p:sp>
        <p:nvSpPr>
          <p:cNvPr id="3" name="Marcador de contenido 2">
            <a:extLst>
              <a:ext uri="{FF2B5EF4-FFF2-40B4-BE49-F238E27FC236}">
                <a16:creationId xmlns:a16="http://schemas.microsoft.com/office/drawing/2014/main" xmlns="" id="{946A4E86-8491-47D7-B64B-05836464FBF4}"/>
              </a:ext>
            </a:extLst>
          </p:cNvPr>
          <p:cNvSpPr>
            <a:spLocks noGrp="1"/>
          </p:cNvSpPr>
          <p:nvPr>
            <p:ph idx="1"/>
          </p:nvPr>
        </p:nvSpPr>
        <p:spPr>
          <a:xfrm>
            <a:off x="1347407" y="2536593"/>
            <a:ext cx="9603275" cy="3450613"/>
          </a:xfrm>
        </p:spPr>
        <p:txBody>
          <a:bodyPr/>
          <a:lstStyle/>
          <a:p>
            <a:pPr marL="0" indent="0" algn="just">
              <a:buNone/>
            </a:pPr>
            <a:r>
              <a:rPr lang="es-MX" dirty="0"/>
              <a:t>Una necesidad de capacitación es la falta o carencia (limitación o  deficiencia) de conocimientos, habilidades y actitudes que requieren los trabajadores para desempeñarse efectivamente en sus actuales y futuros cargos.</a:t>
            </a:r>
          </a:p>
          <a:p>
            <a:pPr algn="just"/>
            <a:r>
              <a:rPr lang="es-MX" dirty="0"/>
              <a:t>Es la diferencia entre lo que el trabajador sabe / hace y lo que debería saber y hacer para desempeñar su trabajo con eficiencia.</a:t>
            </a:r>
          </a:p>
          <a:p>
            <a:pPr algn="just"/>
            <a:r>
              <a:rPr lang="es-MX" dirty="0"/>
              <a:t>Se entiende por necesidad de capacitación la diferencia entre los estándares de ejecución de un puesto y el desempeño real del trabajador.</a:t>
            </a:r>
          </a:p>
          <a:p>
            <a:endParaRPr lang="es-MX" dirty="0"/>
          </a:p>
        </p:txBody>
      </p:sp>
      <p:pic>
        <p:nvPicPr>
          <p:cNvPr id="5" name="Imagen 4">
            <a:extLst>
              <a:ext uri="{FF2B5EF4-FFF2-40B4-BE49-F238E27FC236}">
                <a16:creationId xmlns:a16="http://schemas.microsoft.com/office/drawing/2014/main" xmlns="" id="{7DCDFC9C-4FE7-42BE-8FBE-724DD5CE53BE}"/>
              </a:ext>
            </a:extLst>
          </p:cNvPr>
          <p:cNvPicPr>
            <a:picLocks noChangeAspect="1"/>
          </p:cNvPicPr>
          <p:nvPr/>
        </p:nvPicPr>
        <p:blipFill>
          <a:blip r:embed="rId3"/>
          <a:stretch>
            <a:fillRect/>
          </a:stretch>
        </p:blipFill>
        <p:spPr>
          <a:xfrm>
            <a:off x="8608676" y="369411"/>
            <a:ext cx="2813541" cy="2052000"/>
          </a:xfrm>
          <a:prstGeom prst="rect">
            <a:avLst/>
          </a:prstGeom>
          <a:ln>
            <a:noFill/>
          </a:ln>
          <a:effectLst>
            <a:softEdge rad="317500"/>
          </a:effectLst>
        </p:spPr>
      </p:pic>
    </p:spTree>
    <p:extLst>
      <p:ext uri="{BB962C8B-B14F-4D97-AF65-F5344CB8AC3E}">
        <p14:creationId xmlns:p14="http://schemas.microsoft.com/office/powerpoint/2010/main" val="176691054"/>
      </p:ext>
    </p:extLst>
  </p:cSld>
  <p:clrMapOvr>
    <a:masterClrMapping/>
  </p:clrMapOvr>
  <mc:AlternateContent xmlns:mc="http://schemas.openxmlformats.org/markup-compatibility/2006" xmlns:p14="http://schemas.microsoft.com/office/powerpoint/2010/main">
    <mc:Choice Requires="p14">
      <p:transition p14:dur="0">
        <p:sndAc>
          <p:stSnd>
            <p:snd r:embed="rId2" name="click.wav"/>
          </p:stSnd>
        </p:sndAc>
      </p:transition>
    </mc:Choice>
    <mc:Fallback xmlns="">
      <p:transition>
        <p:sndAc>
          <p:stSnd>
            <p:snd r:embed="rId4" name="click.wav"/>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271B1C1-95B2-43FF-8269-F0328B64A3B6}"/>
              </a:ext>
            </a:extLst>
          </p:cNvPr>
          <p:cNvSpPr>
            <a:spLocks noGrp="1"/>
          </p:cNvSpPr>
          <p:nvPr>
            <p:ph type="title"/>
          </p:nvPr>
        </p:nvSpPr>
        <p:spPr/>
        <p:txBody>
          <a:bodyPr/>
          <a:lstStyle/>
          <a:p>
            <a:r>
              <a:rPr lang="es-MX" dirty="0"/>
              <a:t>Diagnostico de necesidades de capacitación:</a:t>
            </a:r>
          </a:p>
        </p:txBody>
      </p:sp>
      <p:sp>
        <p:nvSpPr>
          <p:cNvPr id="3" name="Marcador de contenido 2">
            <a:extLst>
              <a:ext uri="{FF2B5EF4-FFF2-40B4-BE49-F238E27FC236}">
                <a16:creationId xmlns:a16="http://schemas.microsoft.com/office/drawing/2014/main" xmlns="" id="{ACC67100-BB4D-4EFE-BF39-061EF19EB003}"/>
              </a:ext>
            </a:extLst>
          </p:cNvPr>
          <p:cNvSpPr>
            <a:spLocks noGrp="1"/>
          </p:cNvSpPr>
          <p:nvPr>
            <p:ph idx="1"/>
          </p:nvPr>
        </p:nvSpPr>
        <p:spPr>
          <a:xfrm>
            <a:off x="1451579" y="2015732"/>
            <a:ext cx="9603275" cy="3779012"/>
          </a:xfrm>
        </p:spPr>
        <p:txBody>
          <a:bodyPr/>
          <a:lstStyle/>
          <a:p>
            <a:pPr marL="0" indent="0" algn="just">
              <a:buNone/>
            </a:pPr>
            <a:r>
              <a:rPr lang="es-MX" dirty="0"/>
              <a:t>Es el proceso de investigar, descubrir e identificar problemas de desempeño laboral relacionados con la falta de conocimientos habilidades y actitudes en el personal.</a:t>
            </a:r>
          </a:p>
          <a:p>
            <a:pPr marL="0" indent="0" algn="just">
              <a:buNone/>
            </a:pPr>
            <a:endParaRPr lang="es-MX" b="1" dirty="0"/>
          </a:p>
          <a:p>
            <a:pPr marL="0" indent="0" algn="just">
              <a:buNone/>
            </a:pPr>
            <a:r>
              <a:rPr lang="es-MX" b="1" dirty="0"/>
              <a:t>OBJETIVOS DE LA DETENCION DE NECESIDADES DE CAPACITACIÓN:</a:t>
            </a:r>
          </a:p>
          <a:p>
            <a:pPr algn="just"/>
            <a:r>
              <a:rPr lang="es-MX" dirty="0"/>
              <a:t>Identificar las carencias o diferencias de capacitación que existen en los funcionarios de la institución.</a:t>
            </a:r>
          </a:p>
          <a:p>
            <a:pPr algn="just"/>
            <a:r>
              <a:rPr lang="es-MX" dirty="0"/>
              <a:t>Identificar problemas que afecten el funcionamiento eficiente de la institución.</a:t>
            </a:r>
          </a:p>
          <a:p>
            <a:pPr algn="just"/>
            <a:r>
              <a:rPr lang="es-MX" dirty="0"/>
              <a:t>Proponer planes alternativos de capacitación que solucionen las necesidades detectadas.</a:t>
            </a:r>
          </a:p>
          <a:p>
            <a:pPr marL="0" indent="0">
              <a:buNone/>
            </a:pPr>
            <a:endParaRPr lang="es-MX" dirty="0"/>
          </a:p>
        </p:txBody>
      </p:sp>
    </p:spTree>
    <p:extLst>
      <p:ext uri="{BB962C8B-B14F-4D97-AF65-F5344CB8AC3E}">
        <p14:creationId xmlns:p14="http://schemas.microsoft.com/office/powerpoint/2010/main" val="1134769412"/>
      </p:ext>
    </p:extLst>
  </p:cSld>
  <p:clrMapOvr>
    <a:masterClrMapping/>
  </p:clrMapOvr>
  <mc:AlternateContent xmlns:mc="http://schemas.openxmlformats.org/markup-compatibility/2006" xmlns:p14="http://schemas.microsoft.com/office/powerpoint/2010/main">
    <mc:Choice Requires="p14">
      <p:transition p14:dur="0">
        <p:sndAc>
          <p:stSnd>
            <p:snd r:embed="rId2" name="click.wav"/>
          </p:stSnd>
        </p:sndAc>
      </p:transition>
    </mc:Choice>
    <mc:Fallback xmlns="">
      <p:transition>
        <p:sndAc>
          <p:stSnd>
            <p:snd r:embed="rId3" name="click.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1E559E8-6456-4999-9A1B-ECD5F9319600}"/>
              </a:ext>
            </a:extLst>
          </p:cNvPr>
          <p:cNvSpPr>
            <a:spLocks noGrp="1"/>
          </p:cNvSpPr>
          <p:nvPr>
            <p:ph type="title"/>
          </p:nvPr>
        </p:nvSpPr>
        <p:spPr/>
        <p:txBody>
          <a:bodyPr/>
          <a:lstStyle/>
          <a:p>
            <a:r>
              <a:rPr lang="es-MX" dirty="0"/>
              <a:t>Ventajas de determinar necesidades de capacitación: </a:t>
            </a:r>
          </a:p>
        </p:txBody>
      </p:sp>
      <p:sp>
        <p:nvSpPr>
          <p:cNvPr id="3" name="Marcador de contenido 2">
            <a:extLst>
              <a:ext uri="{FF2B5EF4-FFF2-40B4-BE49-F238E27FC236}">
                <a16:creationId xmlns:a16="http://schemas.microsoft.com/office/drawing/2014/main" xmlns="" id="{8A763B34-CA1A-4EE6-81D7-C61C1B3EF139}"/>
              </a:ext>
            </a:extLst>
          </p:cNvPr>
          <p:cNvSpPr>
            <a:spLocks noGrp="1"/>
          </p:cNvSpPr>
          <p:nvPr>
            <p:ph idx="1"/>
          </p:nvPr>
        </p:nvSpPr>
        <p:spPr/>
        <p:txBody>
          <a:bodyPr/>
          <a:lstStyle/>
          <a:p>
            <a:pPr algn="just"/>
            <a:r>
              <a:rPr lang="es-MX" dirty="0"/>
              <a:t>Permite planificar y ejecutar las actividades de capacitación de acuerdo a prioridades.</a:t>
            </a:r>
          </a:p>
          <a:p>
            <a:pPr algn="just"/>
            <a:r>
              <a:rPr lang="es-MX" dirty="0"/>
              <a:t>Mide la situación inicial que posteriormente servirá para confrontarla con resultados finales.</a:t>
            </a:r>
          </a:p>
          <a:p>
            <a:pPr algn="just"/>
            <a:r>
              <a:rPr lang="es-MX" dirty="0"/>
              <a:t>Proyecta una buena imagen de la tarea capacitadora frente a los funcionarios.</a:t>
            </a:r>
          </a:p>
          <a:p>
            <a:pPr marL="0" indent="0">
              <a:buNone/>
            </a:pPr>
            <a:endParaRPr lang="es-MX" dirty="0"/>
          </a:p>
        </p:txBody>
      </p:sp>
    </p:spTree>
    <p:extLst>
      <p:ext uri="{BB962C8B-B14F-4D97-AF65-F5344CB8AC3E}">
        <p14:creationId xmlns:p14="http://schemas.microsoft.com/office/powerpoint/2010/main" val="130957523"/>
      </p:ext>
    </p:extLst>
  </p:cSld>
  <p:clrMapOvr>
    <a:masterClrMapping/>
  </p:clrMapOvr>
  <mc:AlternateContent xmlns:mc="http://schemas.openxmlformats.org/markup-compatibility/2006" xmlns:p14="http://schemas.microsoft.com/office/powerpoint/2010/main">
    <mc:Choice Requires="p14">
      <p:transition p14:dur="0">
        <p:sndAc>
          <p:stSnd>
            <p:snd r:embed="rId2" name="click.wav"/>
          </p:stSnd>
        </p:sndAc>
      </p:transition>
    </mc:Choice>
    <mc:Fallback xmlns="">
      <p:transition>
        <p:sndAc>
          <p:stSnd>
            <p:snd r:embed="rId3" name="click.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8B68F6B-8894-4F7F-BB08-49E90D520C83}"/>
              </a:ext>
            </a:extLst>
          </p:cNvPr>
          <p:cNvSpPr>
            <a:spLocks noGrp="1"/>
          </p:cNvSpPr>
          <p:nvPr>
            <p:ph type="title"/>
          </p:nvPr>
        </p:nvSpPr>
        <p:spPr/>
        <p:txBody>
          <a:bodyPr/>
          <a:lstStyle/>
          <a:p>
            <a:r>
              <a:rPr lang="es-MX" dirty="0"/>
              <a:t>IMPORTANCIA DE DETERMINAR NECESIDADES  DE CAPACITACIÓN:</a:t>
            </a:r>
          </a:p>
        </p:txBody>
      </p:sp>
      <p:sp>
        <p:nvSpPr>
          <p:cNvPr id="3" name="Marcador de contenido 2">
            <a:extLst>
              <a:ext uri="{FF2B5EF4-FFF2-40B4-BE49-F238E27FC236}">
                <a16:creationId xmlns:a16="http://schemas.microsoft.com/office/drawing/2014/main" xmlns="" id="{07C471A9-B6CE-4085-8E78-74EEC5FB79B0}"/>
              </a:ext>
            </a:extLst>
          </p:cNvPr>
          <p:cNvSpPr>
            <a:spLocks noGrp="1"/>
          </p:cNvSpPr>
          <p:nvPr>
            <p:ph idx="1"/>
          </p:nvPr>
        </p:nvSpPr>
        <p:spPr/>
        <p:txBody>
          <a:bodyPr/>
          <a:lstStyle/>
          <a:p>
            <a:r>
              <a:rPr lang="es-MX" dirty="0"/>
              <a:t>Proporciona la información necesaria para elaborar o seleccionar las acciones de formación.</a:t>
            </a:r>
          </a:p>
          <a:p>
            <a:r>
              <a:rPr lang="es-MX" dirty="0"/>
              <a:t>Elimina la tendencia de capacitar por capacitar.</a:t>
            </a:r>
          </a:p>
          <a:p>
            <a:r>
              <a:rPr lang="es-MX" dirty="0"/>
              <a:t>Propicia la aceptación de la capacitación, al resolver problemas dentro de la organización.</a:t>
            </a:r>
          </a:p>
          <a:p>
            <a:r>
              <a:rPr lang="es-MX" dirty="0"/>
              <a:t>Permite planificar y ejecutar las actividades de capacitación de acuerdo a prioridades.</a:t>
            </a:r>
          </a:p>
          <a:p>
            <a:endParaRPr lang="es-MX" dirty="0"/>
          </a:p>
        </p:txBody>
      </p:sp>
    </p:spTree>
    <p:extLst>
      <p:ext uri="{BB962C8B-B14F-4D97-AF65-F5344CB8AC3E}">
        <p14:creationId xmlns:p14="http://schemas.microsoft.com/office/powerpoint/2010/main" val="2882498863"/>
      </p:ext>
    </p:extLst>
  </p:cSld>
  <p:clrMapOvr>
    <a:masterClrMapping/>
  </p:clrMapOvr>
  <mc:AlternateContent xmlns:mc="http://schemas.openxmlformats.org/markup-compatibility/2006" xmlns:p14="http://schemas.microsoft.com/office/powerpoint/2010/main">
    <mc:Choice Requires="p14">
      <p:transition p14:dur="0">
        <p:sndAc>
          <p:stSnd>
            <p:snd r:embed="rId2" name="click.wav"/>
          </p:stSnd>
        </p:sndAc>
      </p:transition>
    </mc:Choice>
    <mc:Fallback xmlns="">
      <p:transition>
        <p:sndAc>
          <p:stSnd>
            <p:snd r:embed="rId3" name="click.wav"/>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02DF1CD-2C82-47E5-B544-9DFFDA904FA2}"/>
              </a:ext>
            </a:extLst>
          </p:cNvPr>
          <p:cNvSpPr>
            <a:spLocks noGrp="1"/>
          </p:cNvSpPr>
          <p:nvPr>
            <p:ph type="title"/>
          </p:nvPr>
        </p:nvSpPr>
        <p:spPr/>
        <p:txBody>
          <a:bodyPr/>
          <a:lstStyle/>
          <a:p>
            <a:r>
              <a:rPr lang="es-MX" dirty="0"/>
              <a:t>Consideraciones  antes de realizar una Detención  de necesidad:</a:t>
            </a:r>
          </a:p>
        </p:txBody>
      </p:sp>
      <p:sp>
        <p:nvSpPr>
          <p:cNvPr id="3" name="Marcador de contenido 2">
            <a:extLst>
              <a:ext uri="{FF2B5EF4-FFF2-40B4-BE49-F238E27FC236}">
                <a16:creationId xmlns:a16="http://schemas.microsoft.com/office/drawing/2014/main" xmlns="" id="{81D89600-0517-4014-9254-CF9AE53D09F6}"/>
              </a:ext>
            </a:extLst>
          </p:cNvPr>
          <p:cNvSpPr>
            <a:spLocks noGrp="1"/>
          </p:cNvSpPr>
          <p:nvPr>
            <p:ph idx="1"/>
          </p:nvPr>
        </p:nvSpPr>
        <p:spPr>
          <a:xfrm>
            <a:off x="1451579" y="1853754"/>
            <a:ext cx="9603275" cy="4111111"/>
          </a:xfrm>
        </p:spPr>
        <p:txBody>
          <a:bodyPr/>
          <a:lstStyle/>
          <a:p>
            <a:r>
              <a:rPr lang="es-MX" dirty="0"/>
              <a:t>Buscar el momento mas oportuno realizando el diagnostico en un periodo de normalidad laboral.</a:t>
            </a:r>
          </a:p>
          <a:p>
            <a:r>
              <a:rPr lang="es-MX" dirty="0"/>
              <a:t>Contar con el apoyo y cooperación de las jefaturas y supervisores.</a:t>
            </a:r>
          </a:p>
          <a:p>
            <a:r>
              <a:rPr lang="es-MX" dirty="0"/>
              <a:t>Determinar si se realizará un diagnostico total o parcial. </a:t>
            </a:r>
          </a:p>
          <a:p>
            <a:pPr marL="0" indent="0">
              <a:buNone/>
            </a:pPr>
            <a:endParaRPr lang="es-MX" b="1" dirty="0"/>
          </a:p>
          <a:p>
            <a:pPr marL="0" indent="0">
              <a:buNone/>
            </a:pPr>
            <a:r>
              <a:rPr lang="es-MX" b="1" dirty="0"/>
              <a:t>CONSIDERACIONES ANTES DE REALIZAR UN DNC:</a:t>
            </a:r>
          </a:p>
          <a:p>
            <a:r>
              <a:rPr lang="es-MX" dirty="0"/>
              <a:t>Debe ser programado con anticipación y en lo posible anualmente.</a:t>
            </a:r>
          </a:p>
          <a:p>
            <a:r>
              <a:rPr lang="es-MX" dirty="0"/>
              <a:t>Debe adecuarse al presupuesto asignado que viene desde el Ministerio.</a:t>
            </a:r>
          </a:p>
        </p:txBody>
      </p:sp>
    </p:spTree>
    <p:extLst>
      <p:ext uri="{BB962C8B-B14F-4D97-AF65-F5344CB8AC3E}">
        <p14:creationId xmlns:p14="http://schemas.microsoft.com/office/powerpoint/2010/main" val="241065729"/>
      </p:ext>
    </p:extLst>
  </p:cSld>
  <p:clrMapOvr>
    <a:masterClrMapping/>
  </p:clrMapOvr>
  <mc:AlternateContent xmlns:mc="http://schemas.openxmlformats.org/markup-compatibility/2006" xmlns:p14="http://schemas.microsoft.com/office/powerpoint/2010/main">
    <mc:Choice Requires="p14">
      <p:transition p14:dur="0">
        <p:sndAc>
          <p:stSnd>
            <p:snd r:embed="rId2" name="click.wav"/>
          </p:stSnd>
        </p:sndAc>
      </p:transition>
    </mc:Choice>
    <mc:Fallback xmlns="">
      <p:transition>
        <p:sndAc>
          <p:stSnd>
            <p:snd r:embed="rId3" name="click.wav"/>
          </p:stSnd>
        </p:sndAc>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6D2BB73-406F-4037-A790-6009EDA4010A}"/>
              </a:ext>
            </a:extLst>
          </p:cNvPr>
          <p:cNvSpPr>
            <a:spLocks noGrp="1"/>
          </p:cNvSpPr>
          <p:nvPr>
            <p:ph type="title"/>
          </p:nvPr>
        </p:nvSpPr>
        <p:spPr/>
        <p:txBody>
          <a:bodyPr/>
          <a:lstStyle/>
          <a:p>
            <a:r>
              <a:rPr lang="es-MX" dirty="0"/>
              <a:t>Resultado de la determinación de necesidades de capacitación</a:t>
            </a:r>
          </a:p>
        </p:txBody>
      </p:sp>
      <p:sp>
        <p:nvSpPr>
          <p:cNvPr id="3" name="Marcador de contenido 2">
            <a:extLst>
              <a:ext uri="{FF2B5EF4-FFF2-40B4-BE49-F238E27FC236}">
                <a16:creationId xmlns:a16="http://schemas.microsoft.com/office/drawing/2014/main" xmlns="" id="{14F1DCF4-ECC7-442B-A9A9-34F1C91F6FD0}"/>
              </a:ext>
            </a:extLst>
          </p:cNvPr>
          <p:cNvSpPr>
            <a:spLocks noGrp="1"/>
          </p:cNvSpPr>
          <p:nvPr>
            <p:ph idx="1"/>
          </p:nvPr>
        </p:nvSpPr>
        <p:spPr/>
        <p:txBody>
          <a:bodyPr/>
          <a:lstStyle/>
          <a:p>
            <a:r>
              <a:rPr lang="es-MX" dirty="0"/>
              <a:t>Definición del personal que presenta necesidades de capacitación en que y con que prioridad.</a:t>
            </a:r>
          </a:p>
          <a:p>
            <a:r>
              <a:rPr lang="es-MX" dirty="0"/>
              <a:t>Descripción de las necesidades de capacitación.</a:t>
            </a:r>
          </a:p>
          <a:p>
            <a:r>
              <a:rPr lang="es-MX" dirty="0"/>
              <a:t>Jerarquización del plazo en que se requiere la capacitación.</a:t>
            </a:r>
          </a:p>
          <a:p>
            <a:r>
              <a:rPr lang="es-MX" dirty="0"/>
              <a:t>Definición del personal que se seleccionara para la capacitación.</a:t>
            </a:r>
          </a:p>
          <a:p>
            <a:r>
              <a:rPr lang="es-MX" dirty="0"/>
              <a:t>Precisión de las características y datos administrativos de las personas que se capacitarán.</a:t>
            </a:r>
          </a:p>
          <a:p>
            <a:endParaRPr lang="es-MX" dirty="0"/>
          </a:p>
        </p:txBody>
      </p:sp>
    </p:spTree>
    <p:extLst>
      <p:ext uri="{BB962C8B-B14F-4D97-AF65-F5344CB8AC3E}">
        <p14:creationId xmlns:p14="http://schemas.microsoft.com/office/powerpoint/2010/main" val="1292091738"/>
      </p:ext>
    </p:extLst>
  </p:cSld>
  <p:clrMapOvr>
    <a:masterClrMapping/>
  </p:clrMapOvr>
  <mc:AlternateContent xmlns:mc="http://schemas.openxmlformats.org/markup-compatibility/2006" xmlns:p14="http://schemas.microsoft.com/office/powerpoint/2010/main">
    <mc:Choice Requires="p14">
      <p:transition p14:dur="0">
        <p:sndAc>
          <p:stSnd>
            <p:snd r:embed="rId2" name="click.wav"/>
          </p:stSnd>
        </p:sndAc>
      </p:transition>
    </mc:Choice>
    <mc:Fallback xmlns="">
      <p:transition>
        <p:sndAc>
          <p:stSnd>
            <p:snd r:embed="rId3" name="click.wav"/>
          </p:stSnd>
        </p:sndAc>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71D2935-7E40-4D3F-BFBE-A2F81394D5EE}"/>
              </a:ext>
            </a:extLst>
          </p:cNvPr>
          <p:cNvSpPr>
            <a:spLocks noGrp="1"/>
          </p:cNvSpPr>
          <p:nvPr>
            <p:ph type="title"/>
          </p:nvPr>
        </p:nvSpPr>
        <p:spPr/>
        <p:txBody>
          <a:bodyPr>
            <a:normAutofit/>
          </a:bodyPr>
          <a:lstStyle/>
          <a:p>
            <a:r>
              <a:rPr lang="es-MX" dirty="0"/>
              <a:t>CONSIDERACION DE UNA DETERMINACION ERRONEA DE NECESIDADES DE CAPACITACIÓN</a:t>
            </a:r>
          </a:p>
        </p:txBody>
      </p:sp>
      <p:sp>
        <p:nvSpPr>
          <p:cNvPr id="3" name="Marcador de contenido 2">
            <a:extLst>
              <a:ext uri="{FF2B5EF4-FFF2-40B4-BE49-F238E27FC236}">
                <a16:creationId xmlns:a16="http://schemas.microsoft.com/office/drawing/2014/main" xmlns="" id="{AC078F95-BDDF-41A2-9E63-36D8D9C40DFF}"/>
              </a:ext>
            </a:extLst>
          </p:cNvPr>
          <p:cNvSpPr>
            <a:spLocks noGrp="1"/>
          </p:cNvSpPr>
          <p:nvPr>
            <p:ph idx="1"/>
          </p:nvPr>
        </p:nvSpPr>
        <p:spPr/>
        <p:txBody>
          <a:bodyPr/>
          <a:lstStyle/>
          <a:p>
            <a:r>
              <a:rPr lang="es-MX" dirty="0"/>
              <a:t>Escasa posibilidad de transferencia ( en cuanto a los conocimientos adquiridos)</a:t>
            </a:r>
          </a:p>
          <a:p>
            <a:r>
              <a:rPr lang="es-MX" dirty="0"/>
              <a:t>Inversión no rentable. ( ser pierde el presupuesto de la capacitación)</a:t>
            </a:r>
          </a:p>
          <a:p>
            <a:r>
              <a:rPr lang="es-MX" dirty="0"/>
              <a:t>No hay motivación = Frustración. </a:t>
            </a:r>
          </a:p>
          <a:p>
            <a:r>
              <a:rPr lang="es-MX" dirty="0"/>
              <a:t>Consecuencias contraproducentes. ( cursos no pertinentes, no cumple objetivos)</a:t>
            </a:r>
          </a:p>
          <a:p>
            <a:r>
              <a:rPr lang="es-MX" dirty="0"/>
              <a:t>Perdida de tiempo. ( baja la calidad del servicio en la atención de público)</a:t>
            </a:r>
          </a:p>
          <a:p>
            <a:r>
              <a:rPr lang="es-MX" dirty="0"/>
              <a:t>Capacitación del personal inapropiado. ( cursos mal dirigidos según estamentos)</a:t>
            </a:r>
          </a:p>
          <a:p>
            <a:pPr marL="0" indent="0">
              <a:buNone/>
            </a:pPr>
            <a:endParaRPr lang="es-MX" dirty="0"/>
          </a:p>
          <a:p>
            <a:endParaRPr lang="es-MX" dirty="0"/>
          </a:p>
          <a:p>
            <a:endParaRPr lang="es-MX" dirty="0"/>
          </a:p>
        </p:txBody>
      </p:sp>
    </p:spTree>
    <p:extLst>
      <p:ext uri="{BB962C8B-B14F-4D97-AF65-F5344CB8AC3E}">
        <p14:creationId xmlns:p14="http://schemas.microsoft.com/office/powerpoint/2010/main" val="40610988"/>
      </p:ext>
    </p:extLst>
  </p:cSld>
  <p:clrMapOvr>
    <a:masterClrMapping/>
  </p:clrMapOvr>
  <mc:AlternateContent xmlns:mc="http://schemas.openxmlformats.org/markup-compatibility/2006" xmlns:p14="http://schemas.microsoft.com/office/powerpoint/2010/main">
    <mc:Choice Requires="p14">
      <p:transition p14:dur="0">
        <p:sndAc>
          <p:stSnd>
            <p:snd r:embed="rId2" name="click.wav"/>
          </p:stSnd>
        </p:sndAc>
      </p:transition>
    </mc:Choice>
    <mc:Fallback xmlns="">
      <p:transition>
        <p:sndAc>
          <p:stSnd>
            <p:snd r:embed="rId3" name="click.wav"/>
          </p:stSnd>
        </p:sndAc>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4.9"/>
</p:tagLst>
</file>

<file path=ppt/theme/theme1.xml><?xml version="1.0" encoding="utf-8"?>
<a:theme xmlns:a="http://schemas.openxmlformats.org/drawingml/2006/main" name="Galerí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1431</TotalTime>
  <Words>636</Words>
  <Application>Microsoft Office PowerPoint</Application>
  <PresentationFormat>Panorámica</PresentationFormat>
  <Paragraphs>49</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 CENA</vt:lpstr>
      <vt:lpstr>Arial</vt:lpstr>
      <vt:lpstr>Gill Sans MT</vt:lpstr>
      <vt:lpstr>Galería</vt:lpstr>
      <vt:lpstr>Presentación de PowerPoint</vt:lpstr>
      <vt:lpstr> INTRODUCCIÓN</vt:lpstr>
      <vt:lpstr> Necesidades de capacitación:</vt:lpstr>
      <vt:lpstr>Diagnostico de necesidades de capacitación:</vt:lpstr>
      <vt:lpstr>Ventajas de determinar necesidades de capacitación: </vt:lpstr>
      <vt:lpstr>IMPORTANCIA DE DETERMINAR NECESIDADES  DE CAPACITACIÓN:</vt:lpstr>
      <vt:lpstr>Consideraciones  antes de realizar una Detención  de necesidad:</vt:lpstr>
      <vt:lpstr>Resultado de la determinación de necesidades de capacitación</vt:lpstr>
      <vt:lpstr>CONSIDERACION DE UNA DETERMINACION ERRONEA DE NECESIDADES DE CAPACITACIÓN</vt:lpstr>
      <vt:lpstr> conclusión</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Equipo: SMJ04Z7RL</dc:creator>
  <cp:lastModifiedBy>Minsal</cp:lastModifiedBy>
  <cp:revision>63</cp:revision>
  <dcterms:created xsi:type="dcterms:W3CDTF">2018-11-20T13:42:08Z</dcterms:created>
  <dcterms:modified xsi:type="dcterms:W3CDTF">2021-10-18T18:20:29Z</dcterms:modified>
</cp:coreProperties>
</file>